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684" r:id="rId5"/>
  </p:sldMasterIdLst>
  <p:notesMasterIdLst>
    <p:notesMasterId r:id="rId17"/>
  </p:notesMasterIdLst>
  <p:handoutMasterIdLst>
    <p:handoutMasterId r:id="rId18"/>
  </p:handoutMasterIdLst>
  <p:sldIdLst>
    <p:sldId id="256" r:id="rId6"/>
    <p:sldId id="336" r:id="rId7"/>
    <p:sldId id="329" r:id="rId8"/>
    <p:sldId id="332" r:id="rId9"/>
    <p:sldId id="340" r:id="rId10"/>
    <p:sldId id="338" r:id="rId11"/>
    <p:sldId id="339" r:id="rId12"/>
    <p:sldId id="337" r:id="rId13"/>
    <p:sldId id="287" r:id="rId14"/>
    <p:sldId id="333" r:id="rId15"/>
    <p:sldId id="327" r:id="rId16"/>
  </p:sldIdLst>
  <p:sldSz cx="6858000" cy="9906000" type="A4"/>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B3E3793-BC52-47C1-B08A-A30857A0DE4E}">
          <p14:sldIdLst>
            <p14:sldId id="256"/>
          </p14:sldIdLst>
        </p14:section>
        <p14:section name="Untitled Section" id="{1DD4E1A3-793B-4758-84CC-D2CDC83F1603}">
          <p14:sldIdLst>
            <p14:sldId id="336"/>
            <p14:sldId id="329"/>
            <p14:sldId id="332"/>
            <p14:sldId id="340"/>
            <p14:sldId id="338"/>
            <p14:sldId id="339"/>
            <p14:sldId id="337"/>
            <p14:sldId id="287"/>
            <p14:sldId id="333"/>
            <p14:sldId id="327"/>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000066"/>
    <a:srgbClr val="FFFFFF"/>
    <a:srgbClr val="822433"/>
    <a:srgbClr val="0996FF"/>
    <a:srgbClr val="006666"/>
    <a:srgbClr val="008080"/>
    <a:srgbClr val="0066FF"/>
    <a:srgbClr val="6600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D63C5B-D2FB-44F4-B1D0-C9069198FFAE}" v="1" dt="2026-01-08T03:24:19.5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7" d="100"/>
          <a:sy n="77" d="100"/>
        </p:scale>
        <p:origin x="3150" y="156"/>
      </p:cViewPr>
      <p:guideLst>
        <p:guide orient="horz" pos="3120"/>
        <p:guide pos="2160"/>
      </p:guideLst>
    </p:cSldViewPr>
  </p:slideViewPr>
  <p:notesTextViewPr>
    <p:cViewPr>
      <p:scale>
        <a:sx n="1" d="1"/>
        <a:sy n="1" d="1"/>
      </p:scale>
      <p:origin x="0" y="0"/>
    </p:cViewPr>
  </p:notesTextViewPr>
  <p:notesViewPr>
    <p:cSldViewPr snapToGrid="0">
      <p:cViewPr varScale="1">
        <p:scale>
          <a:sx n="80" d="100"/>
          <a:sy n="80" d="100"/>
        </p:scale>
        <p:origin x="4014" y="96"/>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Pickering" userId="1dba1ce5-9763-44dc-b6c8-8ffa6bd3b1f5" providerId="ADAL" clId="{2CA217DC-C629-484E-BFB1-72C8E320D24D}"/>
    <pc:docChg chg="undo custSel modSld modNotesMaster modHandout">
      <pc:chgData name="Pauline Pickering" userId="1dba1ce5-9763-44dc-b6c8-8ffa6bd3b1f5" providerId="ADAL" clId="{2CA217DC-C629-484E-BFB1-72C8E320D24D}" dt="2026-01-08T03:24:19.563" v="821"/>
      <pc:docMkLst>
        <pc:docMk/>
      </pc:docMkLst>
      <pc:sldChg chg="modNotes">
        <pc:chgData name="Pauline Pickering" userId="1dba1ce5-9763-44dc-b6c8-8ffa6bd3b1f5" providerId="ADAL" clId="{2CA217DC-C629-484E-BFB1-72C8E320D24D}" dt="2026-01-08T03:24:19.563" v="821"/>
        <pc:sldMkLst>
          <pc:docMk/>
          <pc:sldMk cId="100502936" sldId="256"/>
        </pc:sldMkLst>
      </pc:sldChg>
      <pc:sldChg chg="modSp mod">
        <pc:chgData name="Pauline Pickering" userId="1dba1ce5-9763-44dc-b6c8-8ffa6bd3b1f5" providerId="ADAL" clId="{2CA217DC-C629-484E-BFB1-72C8E320D24D}" dt="2026-01-08T03:15:59.597" v="526" actId="20577"/>
        <pc:sldMkLst>
          <pc:docMk/>
          <pc:sldMk cId="1975454401" sldId="332"/>
        </pc:sldMkLst>
        <pc:graphicFrameChg chg="mod modGraphic">
          <ac:chgData name="Pauline Pickering" userId="1dba1ce5-9763-44dc-b6c8-8ffa6bd3b1f5" providerId="ADAL" clId="{2CA217DC-C629-484E-BFB1-72C8E320D24D}" dt="2026-01-08T03:15:59.597" v="526" actId="20577"/>
          <ac:graphicFrameMkLst>
            <pc:docMk/>
            <pc:sldMk cId="1975454401" sldId="332"/>
            <ac:graphicFrameMk id="9" creationId="{00000000-0000-0000-0000-000000000000}"/>
          </ac:graphicFrameMkLst>
        </pc:graphicFrameChg>
      </pc:sldChg>
      <pc:sldChg chg="modSp mod">
        <pc:chgData name="Pauline Pickering" userId="1dba1ce5-9763-44dc-b6c8-8ffa6bd3b1f5" providerId="ADAL" clId="{2CA217DC-C629-484E-BFB1-72C8E320D24D}" dt="2026-01-08T03:22:24.888" v="820" actId="20577"/>
        <pc:sldMkLst>
          <pc:docMk/>
          <pc:sldMk cId="1033526478" sldId="338"/>
        </pc:sldMkLst>
        <pc:graphicFrameChg chg="modGraphic">
          <ac:chgData name="Pauline Pickering" userId="1dba1ce5-9763-44dc-b6c8-8ffa6bd3b1f5" providerId="ADAL" clId="{2CA217DC-C629-484E-BFB1-72C8E320D24D}" dt="2026-01-08T03:22:24.888" v="820" actId="20577"/>
          <ac:graphicFrameMkLst>
            <pc:docMk/>
            <pc:sldMk cId="1033526478" sldId="338"/>
            <ac:graphicFrameMk id="9" creationId="{00000000-0000-0000-0000-000000000000}"/>
          </ac:graphicFrameMkLst>
        </pc:graphicFrameChg>
      </pc:sldChg>
      <pc:sldChg chg="modSp mod">
        <pc:chgData name="Pauline Pickering" userId="1dba1ce5-9763-44dc-b6c8-8ffa6bd3b1f5" providerId="ADAL" clId="{2CA217DC-C629-484E-BFB1-72C8E320D24D}" dt="2026-01-08T03:20:34.710" v="733" actId="20577"/>
        <pc:sldMkLst>
          <pc:docMk/>
          <pc:sldMk cId="1559530197" sldId="340"/>
        </pc:sldMkLst>
        <pc:graphicFrameChg chg="modGraphic">
          <ac:chgData name="Pauline Pickering" userId="1dba1ce5-9763-44dc-b6c8-8ffa6bd3b1f5" providerId="ADAL" clId="{2CA217DC-C629-484E-BFB1-72C8E320D24D}" dt="2026-01-08T03:20:34.710" v="733" actId="20577"/>
          <ac:graphicFrameMkLst>
            <pc:docMk/>
            <pc:sldMk cId="1559530197" sldId="340"/>
            <ac:graphicFrameMk id="9"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 y="31"/>
            <a:ext cx="2949786" cy="496967"/>
          </a:xfrm>
          <a:prstGeom prst="rect">
            <a:avLst/>
          </a:prstGeom>
        </p:spPr>
        <p:txBody>
          <a:bodyPr vert="horz" lIns="91072" tIns="45536" rIns="91072" bIns="45536" rtlCol="0"/>
          <a:lstStyle>
            <a:lvl1pPr algn="l">
              <a:defRPr sz="1200"/>
            </a:lvl1pPr>
          </a:lstStyle>
          <a:p>
            <a:endParaRPr lang="en-NZ"/>
          </a:p>
        </p:txBody>
      </p:sp>
      <p:sp>
        <p:nvSpPr>
          <p:cNvPr id="3" name="Date Placeholder 2"/>
          <p:cNvSpPr>
            <a:spLocks noGrp="1"/>
          </p:cNvSpPr>
          <p:nvPr>
            <p:ph type="dt" sz="quarter" idx="1"/>
          </p:nvPr>
        </p:nvSpPr>
        <p:spPr>
          <a:xfrm>
            <a:off x="3855864" y="31"/>
            <a:ext cx="2949786" cy="496967"/>
          </a:xfrm>
          <a:prstGeom prst="rect">
            <a:avLst/>
          </a:prstGeom>
        </p:spPr>
        <p:txBody>
          <a:bodyPr vert="horz" lIns="91072" tIns="45536" rIns="91072" bIns="45536" rtlCol="0"/>
          <a:lstStyle>
            <a:lvl1pPr algn="r">
              <a:defRPr sz="1200"/>
            </a:lvl1pPr>
          </a:lstStyle>
          <a:p>
            <a:fld id="{66C33B3B-2686-45EB-8BB6-BE87D9A68232}" type="datetimeFigureOut">
              <a:rPr lang="en-NZ" smtClean="0"/>
              <a:t>8/01/2026</a:t>
            </a:fld>
            <a:endParaRPr lang="en-NZ"/>
          </a:p>
        </p:txBody>
      </p:sp>
      <p:sp>
        <p:nvSpPr>
          <p:cNvPr id="4" name="Footer Placeholder 3"/>
          <p:cNvSpPr>
            <a:spLocks noGrp="1"/>
          </p:cNvSpPr>
          <p:nvPr>
            <p:ph type="ftr" sz="quarter" idx="2"/>
          </p:nvPr>
        </p:nvSpPr>
        <p:spPr>
          <a:xfrm>
            <a:off x="25" y="9440674"/>
            <a:ext cx="2949786" cy="496967"/>
          </a:xfrm>
          <a:prstGeom prst="rect">
            <a:avLst/>
          </a:prstGeom>
        </p:spPr>
        <p:txBody>
          <a:bodyPr vert="horz" lIns="91072" tIns="45536" rIns="91072" bIns="45536" rtlCol="0" anchor="b"/>
          <a:lstStyle>
            <a:lvl1pPr algn="l">
              <a:defRPr sz="1200"/>
            </a:lvl1pPr>
          </a:lstStyle>
          <a:p>
            <a:endParaRPr lang="en-NZ"/>
          </a:p>
        </p:txBody>
      </p:sp>
    </p:spTree>
    <p:extLst>
      <p:ext uri="{BB962C8B-B14F-4D97-AF65-F5344CB8AC3E}">
        <p14:creationId xmlns:p14="http://schemas.microsoft.com/office/powerpoint/2010/main" val="183317683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 y="31"/>
            <a:ext cx="2949786" cy="496967"/>
          </a:xfrm>
          <a:prstGeom prst="rect">
            <a:avLst/>
          </a:prstGeom>
        </p:spPr>
        <p:txBody>
          <a:bodyPr vert="horz" lIns="91072" tIns="45536" rIns="91072" bIns="45536" rtlCol="0"/>
          <a:lstStyle>
            <a:lvl1pPr algn="l">
              <a:defRPr sz="1200"/>
            </a:lvl1pPr>
          </a:lstStyle>
          <a:p>
            <a:endParaRPr lang="en-NZ"/>
          </a:p>
        </p:txBody>
      </p:sp>
      <p:sp>
        <p:nvSpPr>
          <p:cNvPr id="3" name="Date Placeholder 2"/>
          <p:cNvSpPr>
            <a:spLocks noGrp="1"/>
          </p:cNvSpPr>
          <p:nvPr>
            <p:ph type="dt" idx="1"/>
          </p:nvPr>
        </p:nvSpPr>
        <p:spPr>
          <a:xfrm>
            <a:off x="3855864" y="31"/>
            <a:ext cx="2949786" cy="496967"/>
          </a:xfrm>
          <a:prstGeom prst="rect">
            <a:avLst/>
          </a:prstGeom>
        </p:spPr>
        <p:txBody>
          <a:bodyPr vert="horz" lIns="91072" tIns="45536" rIns="91072" bIns="45536" rtlCol="0"/>
          <a:lstStyle>
            <a:lvl1pPr algn="r">
              <a:defRPr sz="1200"/>
            </a:lvl1pPr>
          </a:lstStyle>
          <a:p>
            <a:fld id="{ED14A0DB-3280-43AF-854F-CAA5BA53992C}" type="datetimeFigureOut">
              <a:rPr lang="en-NZ" smtClean="0"/>
              <a:t>8/01/2026</a:t>
            </a:fld>
            <a:endParaRPr lang="en-NZ"/>
          </a:p>
        </p:txBody>
      </p:sp>
      <p:sp>
        <p:nvSpPr>
          <p:cNvPr id="4" name="Slide Image Placeholder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072" tIns="45536" rIns="91072" bIns="45536" rtlCol="0" anchor="ctr"/>
          <a:lstStyle/>
          <a:p>
            <a:endParaRPr lang="en-NZ"/>
          </a:p>
        </p:txBody>
      </p:sp>
      <p:sp>
        <p:nvSpPr>
          <p:cNvPr id="5" name="Notes Placeholder 4"/>
          <p:cNvSpPr>
            <a:spLocks noGrp="1"/>
          </p:cNvSpPr>
          <p:nvPr>
            <p:ph type="body" sz="quarter" idx="3"/>
          </p:nvPr>
        </p:nvSpPr>
        <p:spPr>
          <a:xfrm>
            <a:off x="680723" y="4721188"/>
            <a:ext cx="5445760" cy="4472702"/>
          </a:xfrm>
          <a:prstGeom prst="rect">
            <a:avLst/>
          </a:prstGeom>
        </p:spPr>
        <p:txBody>
          <a:bodyPr vert="horz" lIns="91072" tIns="45536" rIns="91072" bIns="455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25" y="9440674"/>
            <a:ext cx="2949786" cy="496967"/>
          </a:xfrm>
          <a:prstGeom prst="rect">
            <a:avLst/>
          </a:prstGeom>
        </p:spPr>
        <p:txBody>
          <a:bodyPr vert="horz" lIns="91072" tIns="45536" rIns="91072" bIns="45536" rtlCol="0" anchor="b"/>
          <a:lstStyle>
            <a:lvl1pPr algn="l">
              <a:defRPr sz="1200"/>
            </a:lvl1pPr>
          </a:lstStyle>
          <a:p>
            <a:endParaRPr lang="en-NZ"/>
          </a:p>
        </p:txBody>
      </p:sp>
      <p:sp>
        <p:nvSpPr>
          <p:cNvPr id="8" name="Slide Number Placeholder 7"/>
          <p:cNvSpPr>
            <a:spLocks noGrp="1"/>
          </p:cNvSpPr>
          <p:nvPr>
            <p:ph type="sldNum" sz="quarter" idx="5"/>
          </p:nvPr>
        </p:nvSpPr>
        <p:spPr>
          <a:xfrm>
            <a:off x="3856057" y="9440866"/>
            <a:ext cx="2949576" cy="496890"/>
          </a:xfrm>
          <a:prstGeom prst="rect">
            <a:avLst/>
          </a:prstGeom>
        </p:spPr>
        <p:txBody>
          <a:bodyPr vert="horz" lIns="91072" tIns="45536" rIns="91072" bIns="45536" rtlCol="0" anchor="b"/>
          <a:lstStyle>
            <a:lvl1pPr algn="r">
              <a:defRPr sz="1200"/>
            </a:lvl1pPr>
          </a:lstStyle>
          <a:p>
            <a:r>
              <a:rPr lang="en-NZ"/>
              <a:t>Page </a:t>
            </a:r>
          </a:p>
        </p:txBody>
      </p:sp>
    </p:spTree>
    <p:extLst>
      <p:ext uri="{BB962C8B-B14F-4D97-AF65-F5344CB8AC3E}">
        <p14:creationId xmlns:p14="http://schemas.microsoft.com/office/powerpoint/2010/main" val="378318256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14550" y="746125"/>
            <a:ext cx="2578100" cy="3725863"/>
          </a:xfrm>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49704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98096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1209936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2741994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3112563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2418855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1487262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1957434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Footer Placeholder 3"/>
          <p:cNvSpPr>
            <a:spLocks noGrp="1"/>
          </p:cNvSpPr>
          <p:nvPr>
            <p:ph type="ftr" sz="quarter" idx="10"/>
          </p:nvPr>
        </p:nvSpPr>
        <p:spPr/>
        <p:txBody>
          <a:bodyPr/>
          <a:lstStyle/>
          <a:p>
            <a:endParaRPr lang="en-NZ"/>
          </a:p>
        </p:txBody>
      </p:sp>
      <p:sp>
        <p:nvSpPr>
          <p:cNvPr id="5" name="Slide Number Placeholder 4"/>
          <p:cNvSpPr>
            <a:spLocks noGrp="1"/>
          </p:cNvSpPr>
          <p:nvPr>
            <p:ph type="sldNum" sz="quarter" idx="11"/>
          </p:nvPr>
        </p:nvSpPr>
        <p:spPr/>
        <p:txBody>
          <a:bodyPr/>
          <a:lstStyle/>
          <a:p>
            <a:r>
              <a:rPr lang="en-NZ"/>
              <a:t>Page </a:t>
            </a:r>
          </a:p>
        </p:txBody>
      </p:sp>
    </p:spTree>
    <p:extLst>
      <p:ext uri="{BB962C8B-B14F-4D97-AF65-F5344CB8AC3E}">
        <p14:creationId xmlns:p14="http://schemas.microsoft.com/office/powerpoint/2010/main" val="2080752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71450" y="330200"/>
            <a:ext cx="6521958" cy="871728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733502"/>
            <a:ext cx="6542532" cy="1923393"/>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311400"/>
            <a:ext cx="5829300" cy="2571267"/>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028700" y="5136446"/>
            <a:ext cx="4800600" cy="2127956"/>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NZ"/>
          </a:p>
        </p:txBody>
      </p:sp>
      <p:sp>
        <p:nvSpPr>
          <p:cNvPr id="5" name="Footer Placeholder 4"/>
          <p:cNvSpPr>
            <a:spLocks noGrp="1"/>
          </p:cNvSpPr>
          <p:nvPr>
            <p:ph type="ftr" sz="quarter" idx="11"/>
          </p:nvPr>
        </p:nvSpPr>
        <p:spPr/>
        <p:txBody>
          <a:bodyPr/>
          <a:lstStyle/>
          <a:p>
            <a:r>
              <a:rPr lang="en-NZ"/>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1BD67D11-232C-4652-A9BA-AA2E9909BD76}" type="slidenum">
              <a:rPr lang="en-NZ" smtClean="0"/>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NZ"/>
          </a:p>
        </p:txBody>
      </p:sp>
      <p:sp>
        <p:nvSpPr>
          <p:cNvPr id="5" name="Footer Placeholder 4"/>
          <p:cNvSpPr>
            <a:spLocks noGrp="1"/>
          </p:cNvSpPr>
          <p:nvPr>
            <p:ph type="ftr" sz="quarter" idx="11"/>
          </p:nvPr>
        </p:nvSpPr>
        <p:spPr/>
        <p:txBody>
          <a:bodyPr/>
          <a:lstStyle/>
          <a:p>
            <a:r>
              <a:rPr lang="en-NZ"/>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1BD67D11-232C-4652-A9BA-AA2E9909BD76}"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en-NZ"/>
          </a:p>
        </p:txBody>
      </p:sp>
      <p:sp>
        <p:nvSpPr>
          <p:cNvPr id="5" name="Footer Placeholder 4"/>
          <p:cNvSpPr>
            <a:spLocks noGrp="1"/>
          </p:cNvSpPr>
          <p:nvPr>
            <p:ph type="ftr" sz="quarter" idx="11"/>
          </p:nvPr>
        </p:nvSpPr>
        <p:spPr/>
        <p:txBody>
          <a:bodyPr/>
          <a:lstStyle/>
          <a:p>
            <a:r>
              <a:rPr lang="en-NZ"/>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1BD67D11-232C-4652-A9BA-AA2E9909BD76}" type="slidenum">
              <a:rPr lang="en-NZ" smtClean="0"/>
              <a:t>‹#›</a:t>
            </a:fld>
            <a:endParaRPr lang="en-NZ"/>
          </a:p>
        </p:txBody>
      </p:sp>
      <p:grpSp>
        <p:nvGrpSpPr>
          <p:cNvPr id="15" name="Group 14"/>
          <p:cNvGrpSpPr>
            <a:grpSpLocks noChangeAspect="1"/>
          </p:cNvGrpSpPr>
          <p:nvPr/>
        </p:nvGrpSpPr>
        <p:grpSpPr bwMode="hidden">
          <a:xfrm>
            <a:off x="158749" y="1031609"/>
            <a:ext cx="6542532" cy="1923393"/>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2091268"/>
            <a:ext cx="1543050" cy="648170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342900" y="2091267"/>
            <a:ext cx="4514850" cy="6481705"/>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4"/>
            <a:ext cx="5829300" cy="2123369"/>
          </a:xfrm>
        </p:spPr>
        <p:txBody>
          <a:bodyPr/>
          <a:lstStyle/>
          <a:p>
            <a:r>
              <a:rPr lang="en-US"/>
              <a:t>Click to edit Master title style</a:t>
            </a:r>
            <a:endParaRPr lang="en-NZ"/>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4" name="Date Placeholder 3"/>
          <p:cNvSpPr>
            <a:spLocks noGrp="1"/>
          </p:cNvSpPr>
          <p:nvPr>
            <p:ph type="dt" sz="half" idx="10"/>
          </p:nvPr>
        </p:nvSpPr>
        <p:spPr/>
        <p:txBody>
          <a:bodyPr/>
          <a:lstStyle/>
          <a:p>
            <a:endParaRPr lang="en-NZ">
              <a:solidFill>
                <a:prstClr val="black">
                  <a:tint val="75000"/>
                </a:prstClr>
              </a:solidFill>
            </a:endParaRPr>
          </a:p>
        </p:txBody>
      </p:sp>
      <p:sp>
        <p:nvSpPr>
          <p:cNvPr id="5" name="Footer Placeholder 4"/>
          <p:cNvSpPr>
            <a:spLocks noGrp="1"/>
          </p:cNvSpPr>
          <p:nvPr>
            <p:ph type="ftr" sz="quarter" idx="11"/>
          </p:nvPr>
        </p:nvSpPr>
        <p:spPr/>
        <p:txBody>
          <a:bodyPr/>
          <a:lstStyle/>
          <a:p>
            <a:r>
              <a:rPr lang="en-NZ">
                <a:solidFill>
                  <a:prstClr val="black">
                    <a:tint val="75000"/>
                  </a:prstClr>
                </a:solidFill>
              </a:rPr>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77B63910-391A-4EB7-930C-4412979BAD69}" type="slidenum">
              <a:rPr lang="en-NZ" smtClean="0">
                <a:solidFill>
                  <a:prstClr val="black">
                    <a:tint val="75000"/>
                  </a:prstClr>
                </a:solidFill>
              </a:rPr>
              <a:pPr/>
              <a:t>‹#›</a:t>
            </a:fld>
            <a:endParaRPr lang="en-NZ">
              <a:solidFill>
                <a:prstClr val="black">
                  <a:tint val="75000"/>
                </a:prstClr>
              </a:solidFill>
            </a:endParaRPr>
          </a:p>
        </p:txBody>
      </p:sp>
    </p:spTree>
    <p:extLst>
      <p:ext uri="{BB962C8B-B14F-4D97-AF65-F5344CB8AC3E}">
        <p14:creationId xmlns:p14="http://schemas.microsoft.com/office/powerpoint/2010/main" val="140421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NZ"/>
          </a:p>
        </p:txBody>
      </p:sp>
      <p:sp>
        <p:nvSpPr>
          <p:cNvPr id="5" name="Footer Placeholder 4"/>
          <p:cNvSpPr>
            <a:spLocks noGrp="1"/>
          </p:cNvSpPr>
          <p:nvPr>
            <p:ph type="ftr" sz="quarter" idx="11"/>
          </p:nvPr>
        </p:nvSpPr>
        <p:spPr/>
        <p:txBody>
          <a:bodyPr/>
          <a:lstStyle/>
          <a:p>
            <a:r>
              <a:rPr lang="en-NZ"/>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1BD67D11-232C-4652-A9BA-AA2E9909BD76}" type="slidenum">
              <a:rPr lang="en-NZ" smtClean="0"/>
              <a:t>‹#›</a:t>
            </a:fld>
            <a:endParaRPr lang="en-NZ"/>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71450" y="330200"/>
            <a:ext cx="6521958" cy="6841744"/>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79" y="6071855"/>
            <a:ext cx="2157322" cy="1031371"/>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886530"/>
            <a:ext cx="4158386" cy="122797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6" y="5904256"/>
            <a:ext cx="4100985" cy="111839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884919"/>
            <a:ext cx="2481000" cy="941126"/>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862357"/>
            <a:ext cx="6542532" cy="1920929"/>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558476"/>
            <a:ext cx="5829300" cy="2201333"/>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025524" y="2076315"/>
            <a:ext cx="4813301" cy="1357490"/>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NZ"/>
          </a:p>
        </p:txBody>
      </p:sp>
      <p:sp>
        <p:nvSpPr>
          <p:cNvPr id="5" name="Footer Placeholder 4"/>
          <p:cNvSpPr>
            <a:spLocks noGrp="1"/>
          </p:cNvSpPr>
          <p:nvPr>
            <p:ph type="ftr" sz="quarter" idx="11"/>
          </p:nvPr>
        </p:nvSpPr>
        <p:spPr/>
        <p:txBody>
          <a:bodyPr/>
          <a:lstStyle/>
          <a:p>
            <a:r>
              <a:rPr lang="en-NZ"/>
              <a:t>Nelson Tasman Hospice Values ~ Respect and Dignity  |  Advocacy  |  Compassion  |  Quality  |  Trust  </a:t>
            </a:r>
          </a:p>
        </p:txBody>
      </p:sp>
      <p:sp>
        <p:nvSpPr>
          <p:cNvPr id="6" name="Slide Number Placeholder 5"/>
          <p:cNvSpPr>
            <a:spLocks noGrp="1"/>
          </p:cNvSpPr>
          <p:nvPr>
            <p:ph type="sldNum" sz="quarter" idx="12"/>
          </p:nvPr>
        </p:nvSpPr>
        <p:spPr/>
        <p:txBody>
          <a:bodyPr/>
          <a:lstStyle/>
          <a:p>
            <a:fld id="{1BD67D11-232C-4652-A9BA-AA2E9909BD76}"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endParaRPr lang="en-NZ"/>
          </a:p>
        </p:txBody>
      </p:sp>
      <p:sp>
        <p:nvSpPr>
          <p:cNvPr id="6" name="Footer Placeholder 5"/>
          <p:cNvSpPr>
            <a:spLocks noGrp="1"/>
          </p:cNvSpPr>
          <p:nvPr>
            <p:ph type="ftr" sz="quarter" idx="11"/>
          </p:nvPr>
        </p:nvSpPr>
        <p:spPr/>
        <p:txBody>
          <a:bodyPr/>
          <a:lstStyle/>
          <a:p>
            <a:r>
              <a:rPr lang="en-NZ"/>
              <a:t>Nelson Tasman Hospice Values ~ Respect and Dignity  |  Advocacy  |  Compassion  |  Quality  |  Trust  </a:t>
            </a:r>
          </a:p>
        </p:txBody>
      </p:sp>
      <p:sp>
        <p:nvSpPr>
          <p:cNvPr id="7" name="Slide Number Placeholder 6"/>
          <p:cNvSpPr>
            <a:spLocks noGrp="1"/>
          </p:cNvSpPr>
          <p:nvPr>
            <p:ph type="sldNum" sz="quarter" idx="12"/>
          </p:nvPr>
        </p:nvSpPr>
        <p:spPr/>
        <p:txBody>
          <a:bodyPr/>
          <a:lstStyle/>
          <a:p>
            <a:fld id="{1BD67D11-232C-4652-A9BA-AA2E9909BD76}" type="slidenum">
              <a:rPr lang="en-NZ" smtClean="0"/>
              <a:t>‹#›</a:t>
            </a:fld>
            <a:endParaRPr lang="en-NZ"/>
          </a:p>
        </p:txBody>
      </p:sp>
      <p:sp>
        <p:nvSpPr>
          <p:cNvPr id="9" name="Content Placeholder 8"/>
          <p:cNvSpPr>
            <a:spLocks noGrp="1"/>
          </p:cNvSpPr>
          <p:nvPr>
            <p:ph sz="quarter" idx="13"/>
          </p:nvPr>
        </p:nvSpPr>
        <p:spPr>
          <a:xfrm>
            <a:off x="507491" y="3869944"/>
            <a:ext cx="2866644" cy="4979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483864" y="3869944"/>
            <a:ext cx="2866644" cy="4979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7492" y="3868387"/>
            <a:ext cx="2866644" cy="924101"/>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8000" y="4953001"/>
            <a:ext cx="2865041" cy="389590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6150" y="3868385"/>
            <a:ext cx="2866644" cy="924101"/>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4953001"/>
            <a:ext cx="2866644" cy="389590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NZ"/>
          </a:p>
        </p:txBody>
      </p:sp>
      <p:sp>
        <p:nvSpPr>
          <p:cNvPr id="8" name="Footer Placeholder 7"/>
          <p:cNvSpPr>
            <a:spLocks noGrp="1"/>
          </p:cNvSpPr>
          <p:nvPr>
            <p:ph type="ftr" sz="quarter" idx="11"/>
          </p:nvPr>
        </p:nvSpPr>
        <p:spPr/>
        <p:txBody>
          <a:bodyPr/>
          <a:lstStyle/>
          <a:p>
            <a:r>
              <a:rPr lang="en-NZ"/>
              <a:t>Nelson Tasman Hospice Values ~ Respect and Dignity  |  Advocacy  |  Compassion  |  Quality  |  Trust  </a:t>
            </a:r>
          </a:p>
        </p:txBody>
      </p:sp>
      <p:sp>
        <p:nvSpPr>
          <p:cNvPr id="9" name="Slide Number Placeholder 8"/>
          <p:cNvSpPr>
            <a:spLocks noGrp="1"/>
          </p:cNvSpPr>
          <p:nvPr>
            <p:ph type="sldNum" sz="quarter" idx="12"/>
          </p:nvPr>
        </p:nvSpPr>
        <p:spPr/>
        <p:txBody>
          <a:bodyPr/>
          <a:lstStyle/>
          <a:p>
            <a:fld id="{1BD67D11-232C-4652-A9BA-AA2E9909BD76}"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NZ"/>
          </a:p>
        </p:txBody>
      </p:sp>
      <p:sp>
        <p:nvSpPr>
          <p:cNvPr id="4" name="Footer Placeholder 3"/>
          <p:cNvSpPr>
            <a:spLocks noGrp="1"/>
          </p:cNvSpPr>
          <p:nvPr>
            <p:ph type="ftr" sz="quarter" idx="11"/>
          </p:nvPr>
        </p:nvSpPr>
        <p:spPr/>
        <p:txBody>
          <a:bodyPr/>
          <a:lstStyle/>
          <a:p>
            <a:r>
              <a:rPr lang="en-NZ"/>
              <a:t>Nelson Tasman Hospice Values ~ Respect and Dignity  |  Advocacy  |  Compassion  |  Quality  |  Trust  </a:t>
            </a:r>
          </a:p>
        </p:txBody>
      </p:sp>
      <p:sp>
        <p:nvSpPr>
          <p:cNvPr id="5" name="Slide Number Placeholder 4"/>
          <p:cNvSpPr>
            <a:spLocks noGrp="1"/>
          </p:cNvSpPr>
          <p:nvPr>
            <p:ph type="sldNum" sz="quarter" idx="12"/>
          </p:nvPr>
        </p:nvSpPr>
        <p:spPr/>
        <p:txBody>
          <a:bodyPr/>
          <a:lstStyle/>
          <a:p>
            <a:fld id="{1BD67D11-232C-4652-A9BA-AA2E9909BD76}"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1031609"/>
            <a:ext cx="6542532" cy="1920929"/>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 name="Footer Placeholder 2"/>
          <p:cNvSpPr>
            <a:spLocks noGrp="1"/>
          </p:cNvSpPr>
          <p:nvPr>
            <p:ph type="ftr" sz="quarter" idx="11"/>
          </p:nvPr>
        </p:nvSpPr>
        <p:spPr>
          <a:xfrm>
            <a:off x="145228" y="9460063"/>
            <a:ext cx="6380115" cy="677513"/>
          </a:xfrm>
        </p:spPr>
        <p:txBody>
          <a:bodyPr/>
          <a:lstStyle>
            <a:lvl1pPr algn="ctr">
              <a:defRPr sz="900">
                <a:solidFill>
                  <a:srgbClr val="0070C0"/>
                </a:solidFill>
              </a:defRPr>
            </a:lvl1pPr>
          </a:lstStyle>
          <a:p>
            <a:r>
              <a:rPr lang="en-NZ"/>
              <a:t>Nelson Tasman Hospice Values ~ Respect and Dignity  |  Advocacy  |  Compassion  |  Quality  |  Trust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71450" y="330200"/>
            <a:ext cx="6521958" cy="2060448"/>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en-NZ"/>
          </a:p>
        </p:txBody>
      </p:sp>
      <p:sp>
        <p:nvSpPr>
          <p:cNvPr id="6" name="Footer Placeholder 5"/>
          <p:cNvSpPr>
            <a:spLocks noGrp="1"/>
          </p:cNvSpPr>
          <p:nvPr>
            <p:ph type="ftr" sz="quarter" idx="11"/>
          </p:nvPr>
        </p:nvSpPr>
        <p:spPr/>
        <p:txBody>
          <a:bodyPr/>
          <a:lstStyle/>
          <a:p>
            <a:r>
              <a:rPr lang="en-NZ"/>
              <a:t>Nelson Tasman Hospice Values ~ Respect and Dignity  |  Advocacy  |  Compassion  |  Quality  |  Trust  </a:t>
            </a:r>
          </a:p>
        </p:txBody>
      </p:sp>
      <p:sp>
        <p:nvSpPr>
          <p:cNvPr id="7" name="Slide Number Placeholder 6"/>
          <p:cNvSpPr>
            <a:spLocks noGrp="1"/>
          </p:cNvSpPr>
          <p:nvPr>
            <p:ph type="sldNum" sz="quarter" idx="12"/>
          </p:nvPr>
        </p:nvSpPr>
        <p:spPr/>
        <p:txBody>
          <a:bodyPr/>
          <a:lstStyle/>
          <a:p>
            <a:fld id="{1BD67D11-232C-4652-A9BA-AA2E9909BD76}" type="slidenum">
              <a:rPr lang="en-NZ" smtClean="0"/>
              <a:t>‹#›</a:t>
            </a:fld>
            <a:endParaRPr lang="en-NZ"/>
          </a:p>
        </p:txBody>
      </p:sp>
      <p:sp>
        <p:nvSpPr>
          <p:cNvPr id="4" name="Text Placeholder 3"/>
          <p:cNvSpPr>
            <a:spLocks noGrp="1"/>
          </p:cNvSpPr>
          <p:nvPr>
            <p:ph type="body" sz="half" idx="2"/>
          </p:nvPr>
        </p:nvSpPr>
        <p:spPr>
          <a:xfrm>
            <a:off x="685800" y="5173134"/>
            <a:ext cx="2514600" cy="2751668"/>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58749" y="1031609"/>
            <a:ext cx="6542532" cy="1923393"/>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302000"/>
            <a:ext cx="2514600" cy="1809496"/>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3488972" y="2641600"/>
            <a:ext cx="2928057" cy="5503333"/>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71450" y="330200"/>
            <a:ext cx="6521958" cy="871728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733502"/>
            <a:ext cx="6542532" cy="1923393"/>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89186"/>
            <a:ext cx="2859484" cy="3509905"/>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3651250" y="4023548"/>
            <a:ext cx="2863850" cy="349767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NZ"/>
          </a:p>
        </p:txBody>
      </p:sp>
      <p:sp>
        <p:nvSpPr>
          <p:cNvPr id="6" name="Footer Placeholder 5"/>
          <p:cNvSpPr>
            <a:spLocks noGrp="1"/>
          </p:cNvSpPr>
          <p:nvPr>
            <p:ph type="ftr" sz="quarter" idx="11"/>
          </p:nvPr>
        </p:nvSpPr>
        <p:spPr/>
        <p:txBody>
          <a:bodyPr/>
          <a:lstStyle/>
          <a:p>
            <a:r>
              <a:rPr lang="en-NZ"/>
              <a:t>Nelson Tasman Hospice Values ~ Respect and Dignity  |  Advocacy  |  Compassion  |  Quality  |  Trust  </a:t>
            </a:r>
          </a:p>
        </p:txBody>
      </p:sp>
      <p:sp>
        <p:nvSpPr>
          <p:cNvPr id="7" name="Slide Number Placeholder 6"/>
          <p:cNvSpPr>
            <a:spLocks noGrp="1"/>
          </p:cNvSpPr>
          <p:nvPr>
            <p:ph type="sldNum" sz="quarter" idx="12"/>
          </p:nvPr>
        </p:nvSpPr>
        <p:spPr/>
        <p:txBody>
          <a:bodyPr/>
          <a:lstStyle/>
          <a:p>
            <a:fld id="{1BD67D11-232C-4652-A9BA-AA2E9909BD76}" type="slidenum">
              <a:rPr lang="en-NZ" smtClean="0"/>
              <a:t>‹#›</a:t>
            </a:fld>
            <a:endParaRPr lang="en-NZ"/>
          </a:p>
        </p:txBody>
      </p:sp>
      <p:sp>
        <p:nvSpPr>
          <p:cNvPr id="3" name="Picture Placeholder 2"/>
          <p:cNvSpPr>
            <a:spLocks noGrp="1"/>
          </p:cNvSpPr>
          <p:nvPr>
            <p:ph type="pic" idx="1"/>
          </p:nvPr>
        </p:nvSpPr>
        <p:spPr>
          <a:xfrm>
            <a:off x="628650" y="1981200"/>
            <a:ext cx="2674620" cy="422656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30200"/>
            <a:ext cx="6521958" cy="356616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425842"/>
            <a:ext cx="6542532" cy="1920929"/>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88696"/>
            <a:ext cx="6172200" cy="1809496"/>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3872754" y="9028015"/>
            <a:ext cx="2840018" cy="527403"/>
          </a:xfrm>
          <a:prstGeom prst="rect">
            <a:avLst/>
          </a:prstGeom>
        </p:spPr>
        <p:txBody>
          <a:bodyPr vert="horz" lIns="91440" tIns="45720" rIns="91440" bIns="45720" rtlCol="0" anchor="ctr"/>
          <a:lstStyle>
            <a:lvl1pPr algn="r">
              <a:defRPr sz="1000">
                <a:solidFill>
                  <a:schemeClr val="tx2"/>
                </a:solidFill>
              </a:defRPr>
            </a:lvl1pPr>
          </a:lstStyle>
          <a:p>
            <a:endParaRPr lang="en-NZ"/>
          </a:p>
        </p:txBody>
      </p:sp>
      <p:sp>
        <p:nvSpPr>
          <p:cNvPr id="5" name="Footer Placeholder 4"/>
          <p:cNvSpPr>
            <a:spLocks noGrp="1"/>
          </p:cNvSpPr>
          <p:nvPr>
            <p:ph type="ftr" sz="quarter" idx="3"/>
          </p:nvPr>
        </p:nvSpPr>
        <p:spPr>
          <a:xfrm>
            <a:off x="145229" y="9028015"/>
            <a:ext cx="2840018" cy="527403"/>
          </a:xfrm>
          <a:prstGeom prst="rect">
            <a:avLst/>
          </a:prstGeom>
        </p:spPr>
        <p:txBody>
          <a:bodyPr vert="horz" lIns="91440" tIns="45720" rIns="91440" bIns="45720" rtlCol="0" anchor="ctr"/>
          <a:lstStyle>
            <a:lvl1pPr algn="l">
              <a:defRPr sz="1000">
                <a:solidFill>
                  <a:schemeClr val="tx2"/>
                </a:solidFill>
              </a:defRPr>
            </a:lvl1pPr>
          </a:lstStyle>
          <a:p>
            <a:r>
              <a:rPr lang="en-NZ"/>
              <a:t>Nelson Tasman Hospice Values ~ Respect and Dignity  |  Advocacy  |  Compassion  |  Quality  |  Trust  </a:t>
            </a:r>
          </a:p>
        </p:txBody>
      </p:sp>
      <p:sp>
        <p:nvSpPr>
          <p:cNvPr id="6" name="Slide Number Placeholder 5"/>
          <p:cNvSpPr>
            <a:spLocks noGrp="1"/>
          </p:cNvSpPr>
          <p:nvPr>
            <p:ph type="sldNum" sz="quarter" idx="4"/>
          </p:nvPr>
        </p:nvSpPr>
        <p:spPr>
          <a:xfrm>
            <a:off x="2993316" y="9028014"/>
            <a:ext cx="871370" cy="527403"/>
          </a:xfrm>
          <a:prstGeom prst="rect">
            <a:avLst/>
          </a:prstGeom>
        </p:spPr>
        <p:txBody>
          <a:bodyPr vert="horz" lIns="91440" tIns="45720" rIns="91440" bIns="45720" rtlCol="0" anchor="ctr"/>
          <a:lstStyle>
            <a:lvl1pPr algn="ctr">
              <a:defRPr sz="1000">
                <a:solidFill>
                  <a:schemeClr val="tx2"/>
                </a:solidFill>
              </a:defRPr>
            </a:lvl1pPr>
          </a:lstStyle>
          <a:p>
            <a:fld id="{1BD67D11-232C-4652-A9BA-AA2E9909BD76}" type="slidenum">
              <a:rPr lang="en-NZ" smtClean="0"/>
              <a:t>‹#›</a:t>
            </a:fld>
            <a:endParaRPr lang="en-NZ"/>
          </a:p>
        </p:txBody>
      </p:sp>
      <p:sp>
        <p:nvSpPr>
          <p:cNvPr id="3" name="Text Placeholder 2"/>
          <p:cNvSpPr>
            <a:spLocks noGrp="1"/>
          </p:cNvSpPr>
          <p:nvPr>
            <p:ph type="body" idx="1"/>
          </p:nvPr>
        </p:nvSpPr>
        <p:spPr>
          <a:xfrm>
            <a:off x="654051" y="3864563"/>
            <a:ext cx="5556250" cy="4984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Z">
              <a:solidFill>
                <a:prstClr val="black">
                  <a:tint val="75000"/>
                </a:prstClr>
              </a:solidFill>
            </a:endParaRPr>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NZ">
                <a:solidFill>
                  <a:prstClr val="black">
                    <a:tint val="75000"/>
                  </a:prstClr>
                </a:solidFill>
              </a:rPr>
              <a:t>Nelson Tasman Hospice Values ~ Respect and Dignity  |  Advocacy  |  Compassion  |  Quality  |  Trust  </a:t>
            </a:r>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77B63910-391A-4EB7-930C-4412979BAD69}" type="slidenum">
              <a:rPr lang="en-NZ" smtClean="0">
                <a:solidFill>
                  <a:prstClr val="black">
                    <a:tint val="75000"/>
                  </a:prstClr>
                </a:solidFill>
              </a:rPr>
              <a:pPr/>
              <a:t>‹#›</a:t>
            </a:fld>
            <a:endParaRPr lang="en-NZ">
              <a:solidFill>
                <a:prstClr val="black">
                  <a:tint val="75000"/>
                </a:prstClr>
              </a:solidFill>
            </a:endParaRPr>
          </a:p>
        </p:txBody>
      </p:sp>
    </p:spTree>
    <p:extLst>
      <p:ext uri="{BB962C8B-B14F-4D97-AF65-F5344CB8AC3E}">
        <p14:creationId xmlns:p14="http://schemas.microsoft.com/office/powerpoint/2010/main" val="2184588095"/>
      </p:ext>
    </p:extLst>
  </p:cSld>
  <p:clrMap bg1="lt1" tx1="dk1" bg2="lt2" tx2="dk2" accent1="accent1" accent2="accent2" accent3="accent3" accent4="accent4" accent5="accent5" accent6="accent6" hlink="hlink" folHlink="folHlink"/>
  <p:sldLayoutIdLst>
    <p:sldLayoutId id="2147483685"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image" Target="../media/image2.png"/><Relationship Id="rId5" Type="http://schemas.openxmlformats.org/officeDocument/2006/relationships/hyperlink" Target="https://acp.elearning.ac.nz/login/index.php" TargetMode="External"/><Relationship Id="rId10" Type="http://schemas.openxmlformats.org/officeDocument/2006/relationships/image" Target="../media/image4.jpeg"/><Relationship Id="rId4" Type="http://schemas.openxmlformats.org/officeDocument/2006/relationships/hyperlink" Target="https://www.hospice.org.nz/education-training/palliative-care-lecture-series/" TargetMode="External"/><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mailto:hospice.Marlborough@mht.org.nz"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 y="249269"/>
            <a:ext cx="6496050" cy="7385050"/>
          </a:xfrm>
        </p:spPr>
        <p:txBody>
          <a:bodyPr anchor="t" anchorCtr="0">
            <a:noAutofit/>
          </a:bodyPr>
          <a:lstStyle/>
          <a:p>
            <a:pPr algn="ct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br>
              <a:rPr lang="en-NZ" dirty="0">
                <a:latin typeface="Segoe UI Semibold" pitchFamily="34" charset="0"/>
              </a:rPr>
            </a:br>
            <a:r>
              <a:rPr lang="en-NZ" dirty="0">
                <a:effectLst>
                  <a:outerShdw blurRad="38100" dist="38100" dir="2700000" algn="tl">
                    <a:srgbClr val="000000">
                      <a:alpha val="43137"/>
                    </a:srgbClr>
                  </a:outerShdw>
                </a:effectLst>
                <a:latin typeface="Segoe UI Semibold" pitchFamily="34" charset="0"/>
              </a:rPr>
              <a:t>Specialist Palliative Care </a:t>
            </a:r>
            <a:br>
              <a:rPr lang="en-NZ" dirty="0">
                <a:effectLst>
                  <a:outerShdw blurRad="38100" dist="38100" dir="2700000" algn="tl">
                    <a:srgbClr val="000000">
                      <a:alpha val="43137"/>
                    </a:srgbClr>
                  </a:outerShdw>
                </a:effectLst>
                <a:latin typeface="Segoe UI Semibold" pitchFamily="34" charset="0"/>
              </a:rPr>
            </a:br>
            <a:r>
              <a:rPr lang="en-NZ" dirty="0">
                <a:effectLst>
                  <a:outerShdw blurRad="38100" dist="38100" dir="2700000" algn="tl">
                    <a:srgbClr val="000000">
                      <a:alpha val="43137"/>
                    </a:srgbClr>
                  </a:outerShdw>
                </a:effectLst>
                <a:latin typeface="Segoe UI Semibold" pitchFamily="34" charset="0"/>
              </a:rPr>
              <a:t>Education </a:t>
            </a:r>
            <a:br>
              <a:rPr lang="en-NZ" dirty="0">
                <a:effectLst>
                  <a:outerShdw blurRad="38100" dist="38100" dir="2700000" algn="tl">
                    <a:srgbClr val="000000">
                      <a:alpha val="43137"/>
                    </a:srgbClr>
                  </a:outerShdw>
                </a:effectLst>
                <a:latin typeface="Segoe UI Semibold" pitchFamily="34" charset="0"/>
              </a:rPr>
            </a:br>
            <a:r>
              <a:rPr lang="en-NZ" dirty="0">
                <a:effectLst>
                  <a:outerShdw blurRad="38100" dist="38100" dir="2700000" algn="tl">
                    <a:srgbClr val="000000">
                      <a:alpha val="43137"/>
                    </a:srgbClr>
                  </a:outerShdw>
                </a:effectLst>
                <a:latin typeface="Segoe UI Semibold" pitchFamily="34" charset="0"/>
              </a:rPr>
              <a:t>and Training Programme</a:t>
            </a:r>
            <a:br>
              <a:rPr lang="en-NZ" dirty="0">
                <a:latin typeface="Segoe UI Semibold" pitchFamily="34" charset="0"/>
              </a:rPr>
            </a:br>
            <a:br>
              <a:rPr lang="en-NZ" dirty="0">
                <a:latin typeface="Segoe UI Semibold" pitchFamily="34" charset="0"/>
              </a:rPr>
            </a:br>
            <a:r>
              <a:rPr lang="en-NZ" sz="6600" dirty="0">
                <a:effectLst>
                  <a:outerShdw blurRad="38100" dist="38100" dir="2700000" algn="tl">
                    <a:srgbClr val="000000">
                      <a:alpha val="43137"/>
                    </a:srgbClr>
                  </a:outerShdw>
                </a:effectLst>
                <a:latin typeface="Segoe UI Semibold" pitchFamily="34" charset="0"/>
              </a:rPr>
              <a:t>2026</a:t>
            </a:r>
            <a:br>
              <a:rPr lang="en-NZ" dirty="0">
                <a:latin typeface="Segoe UI Semibold" pitchFamily="34" charset="0"/>
              </a:rPr>
            </a:br>
            <a:endParaRPr lang="en-NZ" dirty="0">
              <a:latin typeface="Segoe UI Semibold" pitchFamily="34" charset="0"/>
            </a:endParaRPr>
          </a:p>
        </p:txBody>
      </p:sp>
      <p:sp>
        <p:nvSpPr>
          <p:cNvPr id="39" name="Rectangle 38"/>
          <p:cNvSpPr/>
          <p:nvPr/>
        </p:nvSpPr>
        <p:spPr>
          <a:xfrm>
            <a:off x="216026" y="9087648"/>
            <a:ext cx="3429000" cy="461665"/>
          </a:xfrm>
          <a:prstGeom prst="rect">
            <a:avLst/>
          </a:prstGeom>
        </p:spPr>
        <p:txBody>
          <a:bodyPr>
            <a:spAutoFit/>
          </a:bodyPr>
          <a:lstStyle/>
          <a:p>
            <a:r>
              <a:rPr lang="en-NZ" sz="1200" dirty="0">
                <a:solidFill>
                  <a:schemeClr val="accent1">
                    <a:lumMod val="75000"/>
                  </a:schemeClr>
                </a:solidFill>
                <a:latin typeface="Segoe UI Semibold" pitchFamily="34" charset="0"/>
                <a:ea typeface="+mj-ea"/>
                <a:cs typeface="+mj-cs"/>
              </a:rPr>
              <a:t>For health professionals &amp; </a:t>
            </a:r>
          </a:p>
          <a:p>
            <a:r>
              <a:rPr lang="en-NZ" sz="1200" dirty="0">
                <a:solidFill>
                  <a:schemeClr val="accent1">
                    <a:lumMod val="75000"/>
                  </a:schemeClr>
                </a:solidFill>
                <a:latin typeface="Segoe UI Semibold" pitchFamily="34" charset="0"/>
                <a:ea typeface="+mj-ea"/>
                <a:cs typeface="+mj-cs"/>
              </a:rPr>
              <a:t>those with an interest in palliative care </a:t>
            </a:r>
            <a:endParaRPr lang="en-NZ" sz="1000" dirty="0">
              <a:solidFill>
                <a:schemeClr val="accent1">
                  <a:lumMod val="75000"/>
                </a:schemeClr>
              </a:solidFill>
            </a:endParaRPr>
          </a:p>
        </p:txBody>
      </p:sp>
      <p:pic>
        <p:nvPicPr>
          <p:cNvPr id="4" name="Picture 3">
            <a:extLst>
              <a:ext uri="{FF2B5EF4-FFF2-40B4-BE49-F238E27FC236}">
                <a16:creationId xmlns:a16="http://schemas.microsoft.com/office/drawing/2014/main" id="{C80A896F-547E-DF60-8FD5-7C9BA9253A19}"/>
              </a:ext>
            </a:extLst>
          </p:cNvPr>
          <p:cNvPicPr>
            <a:picLocks noChangeAspect="1"/>
          </p:cNvPicPr>
          <p:nvPr/>
        </p:nvPicPr>
        <p:blipFill rotWithShape="1">
          <a:blip r:embed="rId3"/>
          <a:srcRect t="2653" b="-1"/>
          <a:stretch/>
        </p:blipFill>
        <p:spPr>
          <a:xfrm>
            <a:off x="6028953" y="8986058"/>
            <a:ext cx="694463" cy="670673"/>
          </a:xfrm>
          <a:prstGeom prst="rect">
            <a:avLst/>
          </a:prstGeom>
        </p:spPr>
      </p:pic>
      <p:sp>
        <p:nvSpPr>
          <p:cNvPr id="5" name="Rectangle 4">
            <a:extLst>
              <a:ext uri="{FF2B5EF4-FFF2-40B4-BE49-F238E27FC236}">
                <a16:creationId xmlns:a16="http://schemas.microsoft.com/office/drawing/2014/main" id="{6C8D3AD0-C0AE-5ABB-BD3D-1F0B5EA1A72D}"/>
              </a:ext>
            </a:extLst>
          </p:cNvPr>
          <p:cNvSpPr/>
          <p:nvPr/>
        </p:nvSpPr>
        <p:spPr>
          <a:xfrm>
            <a:off x="56271" y="1448972"/>
            <a:ext cx="6667145" cy="21123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9" name="Picture 8" descr="A logo with orange and yellow colors&#10;&#10;Description automatically generated">
            <a:extLst>
              <a:ext uri="{FF2B5EF4-FFF2-40B4-BE49-F238E27FC236}">
                <a16:creationId xmlns:a16="http://schemas.microsoft.com/office/drawing/2014/main" id="{E2019381-669E-9765-4787-C4FD855BEB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7866" y="1448972"/>
            <a:ext cx="2643954" cy="2073602"/>
          </a:xfrm>
          <a:prstGeom prst="rect">
            <a:avLst/>
          </a:prstGeom>
        </p:spPr>
      </p:pic>
    </p:spTree>
    <p:extLst>
      <p:ext uri="{BB962C8B-B14F-4D97-AF65-F5344CB8AC3E}">
        <p14:creationId xmlns:p14="http://schemas.microsoft.com/office/powerpoint/2010/main" val="100502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8632" y="577697"/>
            <a:ext cx="1212431" cy="432048"/>
          </a:xfrm>
        </p:spPr>
        <p:txBody>
          <a:bodyPr>
            <a:noAutofit/>
          </a:bodyPr>
          <a:lstStyle/>
          <a:p>
            <a:pPr algn="l"/>
            <a:r>
              <a:rPr lang="en-US" sz="2400" dirty="0">
                <a:latin typeface="Baguet Script" panose="00000500000000000000" pitchFamily="2" charset="0"/>
              </a:rPr>
              <a:t>Notes</a:t>
            </a:r>
            <a:endParaRPr lang="en-NZ" sz="2400" dirty="0">
              <a:latin typeface="Baguet Script" panose="00000500000000000000" pitchFamily="2" charset="0"/>
            </a:endParaRPr>
          </a:p>
        </p:txBody>
      </p:sp>
      <p:sp>
        <p:nvSpPr>
          <p:cNvPr id="3" name="Subtitle 2"/>
          <p:cNvSpPr>
            <a:spLocks noGrp="1"/>
          </p:cNvSpPr>
          <p:nvPr>
            <p:ph type="subTitle" idx="1"/>
          </p:nvPr>
        </p:nvSpPr>
        <p:spPr>
          <a:xfrm>
            <a:off x="403888" y="901964"/>
            <a:ext cx="6050223" cy="7992888"/>
          </a:xfrm>
        </p:spPr>
        <p:txBody>
          <a:bodyPr lIns="0" rIns="36000">
            <a:noAutofit/>
          </a:bodyPr>
          <a:lstStyle/>
          <a:p>
            <a:r>
              <a:rPr lang="en-US" sz="2000" u="sng"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NZ" sz="1600" dirty="0"/>
          </a:p>
        </p:txBody>
      </p:sp>
      <p:pic>
        <p:nvPicPr>
          <p:cNvPr id="1026" name="Picture 2" descr="You matter because you are you, and you matter to the last...">
            <a:extLst>
              <a:ext uri="{FF2B5EF4-FFF2-40B4-BE49-F238E27FC236}">
                <a16:creationId xmlns:a16="http://schemas.microsoft.com/office/drawing/2014/main" id="{2CBC9A5A-2CCE-8E59-DA9C-AD84C1BA2F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9110" y="7806519"/>
            <a:ext cx="3419780" cy="179538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0D820D0-EBA7-BF04-9C72-704931FA00D0}"/>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620687" y="493043"/>
            <a:ext cx="527945" cy="657180"/>
          </a:xfrm>
          <a:prstGeom prst="rect">
            <a:avLst/>
          </a:prstGeom>
        </p:spPr>
      </p:pic>
    </p:spTree>
    <p:extLst>
      <p:ext uri="{BB962C8B-B14F-4D97-AF65-F5344CB8AC3E}">
        <p14:creationId xmlns:p14="http://schemas.microsoft.com/office/powerpoint/2010/main" val="96311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p:cNvSpPr/>
          <p:nvPr/>
        </p:nvSpPr>
        <p:spPr>
          <a:xfrm>
            <a:off x="836711" y="8101873"/>
            <a:ext cx="5184576" cy="1123712"/>
          </a:xfrm>
          <a:prstGeom prst="roundRect">
            <a:avLst/>
          </a:prstGeom>
          <a:ln w="6350">
            <a:solidFill>
              <a:srgbClr val="822433"/>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wrap="square">
            <a:spAutoFit/>
          </a:bodyPr>
          <a:lstStyle/>
          <a:p>
            <a:pPr lvl="0" algn="ctr"/>
            <a:r>
              <a:rPr lang="en-US" sz="1000" b="1" i="1" dirty="0">
                <a:latin typeface="Calibri" panose="020F0502020204030204" pitchFamily="34" charset="0"/>
                <a:cs typeface="Calibri" panose="020F0502020204030204" pitchFamily="34" charset="0"/>
              </a:rPr>
              <a:t>Acknowledgments</a:t>
            </a:r>
          </a:p>
          <a:p>
            <a:pPr lvl="0" algn="ctr"/>
            <a:endParaRPr lang="en-US" sz="1000" i="1" dirty="0">
              <a:latin typeface="Calibri" panose="020F0502020204030204" pitchFamily="34" charset="0"/>
              <a:cs typeface="Calibri" panose="020F0502020204030204" pitchFamily="34" charset="0"/>
            </a:endParaRPr>
          </a:p>
          <a:p>
            <a:pPr lvl="0" algn="ctr"/>
            <a:r>
              <a:rPr lang="en-US" sz="1000" i="1" dirty="0">
                <a:latin typeface="Calibri" panose="020F0502020204030204" pitchFamily="34" charset="0"/>
                <a:cs typeface="Calibri" panose="020F0502020204030204" pitchFamily="34" charset="0"/>
              </a:rPr>
              <a:t>Hospice New Zealand, Mary Potter Hospice [Wellington], Te </a:t>
            </a:r>
            <a:r>
              <a:rPr lang="en-US" sz="1000" i="1" dirty="0" err="1">
                <a:latin typeface="Calibri" panose="020F0502020204030204" pitchFamily="34" charset="0"/>
                <a:cs typeface="Calibri" panose="020F0502020204030204" pitchFamily="34" charset="0"/>
              </a:rPr>
              <a:t>Omanga</a:t>
            </a:r>
            <a:r>
              <a:rPr lang="en-US" sz="1000" i="1" dirty="0">
                <a:latin typeface="Calibri" panose="020F0502020204030204" pitchFamily="34" charset="0"/>
                <a:cs typeface="Calibri" panose="020F0502020204030204" pitchFamily="34" charset="0"/>
              </a:rPr>
              <a:t> Hospice [Lower Hutt] </a:t>
            </a:r>
          </a:p>
          <a:p>
            <a:pPr lvl="0" algn="ctr"/>
            <a:r>
              <a:rPr lang="en-US" sz="1000" i="1" dirty="0">
                <a:latin typeface="Calibri" panose="020F0502020204030204" pitchFamily="34" charset="0"/>
                <a:cs typeface="Calibri" panose="020F0502020204030204" pitchFamily="34" charset="0"/>
              </a:rPr>
              <a:t>and Nelson Tasman Hospice  </a:t>
            </a:r>
          </a:p>
          <a:p>
            <a:pPr lvl="0" algn="ctr"/>
            <a:endParaRPr lang="en-US" sz="1000" i="1" dirty="0">
              <a:latin typeface="Calibri" panose="020F0502020204030204" pitchFamily="34" charset="0"/>
              <a:cs typeface="Calibri" panose="020F0502020204030204" pitchFamily="34" charset="0"/>
            </a:endParaRPr>
          </a:p>
          <a:p>
            <a:pPr lvl="0" algn="ctr"/>
            <a:r>
              <a:rPr lang="en-US" sz="1000" i="1" dirty="0">
                <a:latin typeface="Calibri" panose="020F0502020204030204" pitchFamily="34" charset="0"/>
                <a:cs typeface="Calibri" panose="020F0502020204030204" pitchFamily="34" charset="0"/>
              </a:rPr>
              <a:t>- Thank you -</a:t>
            </a:r>
          </a:p>
        </p:txBody>
      </p:sp>
      <p:sp>
        <p:nvSpPr>
          <p:cNvPr id="2" name="TextBox 1">
            <a:extLst>
              <a:ext uri="{FF2B5EF4-FFF2-40B4-BE49-F238E27FC236}">
                <a16:creationId xmlns:a16="http://schemas.microsoft.com/office/drawing/2014/main" id="{069F31EB-9EB2-4037-8495-7E1F0FD0BD73}"/>
              </a:ext>
            </a:extLst>
          </p:cNvPr>
          <p:cNvSpPr txBox="1"/>
          <p:nvPr/>
        </p:nvSpPr>
        <p:spPr>
          <a:xfrm>
            <a:off x="743065" y="3003864"/>
            <a:ext cx="5184576" cy="2677656"/>
          </a:xfrm>
          <a:prstGeom prst="rect">
            <a:avLst/>
          </a:prstGeom>
          <a:noFill/>
        </p:spPr>
        <p:txBody>
          <a:bodyPr wrap="square" rtlCol="0">
            <a:spAutoFit/>
          </a:bodyPr>
          <a:lstStyle/>
          <a:p>
            <a:pPr algn="ctr"/>
            <a:r>
              <a:rPr lang="en-NZ" sz="1400" i="1" dirty="0"/>
              <a:t>Thank you for your interest in our education programme for health professionals and others with an interest in palliative care. </a:t>
            </a:r>
          </a:p>
          <a:p>
            <a:pPr algn="ctr"/>
            <a:endParaRPr lang="en-US" sz="1400" i="1" dirty="0"/>
          </a:p>
          <a:p>
            <a:pPr algn="ctr"/>
            <a:r>
              <a:rPr lang="en-US" sz="1400" i="1" dirty="0"/>
              <a:t>All our courses outlined in this programme are provide free of charge to the participants or their employer.</a:t>
            </a:r>
            <a:endParaRPr lang="en-NZ" sz="1400" i="1" dirty="0"/>
          </a:p>
          <a:p>
            <a:pPr algn="ctr"/>
            <a:endParaRPr lang="en-NZ" sz="1400" i="1" dirty="0"/>
          </a:p>
          <a:p>
            <a:pPr algn="ctr"/>
            <a:r>
              <a:rPr lang="en-NZ" sz="1400" i="1" dirty="0"/>
              <a:t>We encourage all participants to complete an evaluation form for every course you attend as your feedback on your experience is valuable to us in future planning.</a:t>
            </a:r>
          </a:p>
          <a:p>
            <a:pPr algn="ctr"/>
            <a:endParaRPr lang="en-NZ" sz="1400" i="1" dirty="0"/>
          </a:p>
          <a:p>
            <a:pPr algn="ctr"/>
            <a:r>
              <a:rPr lang="en-NZ" sz="1400" i="1" dirty="0"/>
              <a:t>If the course you are looking for is not outlined in this programme, please contact us as it may be a workshop that we can provide.</a:t>
            </a:r>
          </a:p>
        </p:txBody>
      </p:sp>
      <p:pic>
        <p:nvPicPr>
          <p:cNvPr id="6" name="Picture 2">
            <a:extLst>
              <a:ext uri="{FF2B5EF4-FFF2-40B4-BE49-F238E27FC236}">
                <a16:creationId xmlns:a16="http://schemas.microsoft.com/office/drawing/2014/main" id="{03E4D2A7-30F0-43A6-80DB-97B8C222E63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18692" y="6224769"/>
            <a:ext cx="1220615" cy="1220615"/>
          </a:xfrm>
          <a:prstGeom prst="round2DiagRect">
            <a:avLst>
              <a:gd name="adj1" fmla="val 16667"/>
              <a:gd name="adj2" fmla="val 0"/>
            </a:avLst>
          </a:prstGeom>
          <a:ln w="88900" cap="sq">
            <a:solidFill>
              <a:srgbClr val="FFFFFF"/>
            </a:solidFill>
            <a:miter lim="800000"/>
          </a:ln>
          <a:effectLst/>
          <a:extLst>
            <a:ext uri="{909E8E84-426E-40DD-AFC4-6F175D3DCCD1}">
              <a14:hiddenFill xmlns:a14="http://schemas.microsoft.com/office/drawing/2010/main">
                <a:solidFill>
                  <a:srgbClr val="FFFFFF"/>
                </a:solidFill>
              </a14:hiddenFill>
            </a:ext>
          </a:extLst>
        </p:spPr>
      </p:pic>
      <p:pic>
        <p:nvPicPr>
          <p:cNvPr id="2050" name="Picture 2" descr="Logo, company name&#10;&#10;Description automatically generated">
            <a:extLst>
              <a:ext uri="{FF2B5EF4-FFF2-40B4-BE49-F238E27FC236}">
                <a16:creationId xmlns:a16="http://schemas.microsoft.com/office/drawing/2014/main" id="{EB9FC286-D4D1-D98D-B8E2-CF3BB26166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6221" y="504821"/>
            <a:ext cx="2748351" cy="2224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968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FB2316E-5CF7-A902-5917-3488B429868A}"/>
              </a:ext>
            </a:extLst>
          </p:cNvPr>
          <p:cNvSpPr txBox="1">
            <a:spLocks/>
          </p:cNvSpPr>
          <p:nvPr/>
        </p:nvSpPr>
        <p:spPr>
          <a:xfrm>
            <a:off x="162946" y="321797"/>
            <a:ext cx="6511996" cy="749535"/>
          </a:xfrm>
          <a:prstGeom prst="rect">
            <a:avLst/>
          </a:prstGeom>
        </p:spPr>
        <p:txBody>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a:latin typeface="Calibri" panose="020F0502020204030204" pitchFamily="34" charset="0"/>
                <a:ea typeface="Calibri" panose="020F0502020204030204" pitchFamily="34" charset="0"/>
                <a:cs typeface="Calibri" panose="020F0502020204030204" pitchFamily="34" charset="0"/>
              </a:rPr>
              <a:t>Hospice</a:t>
            </a:r>
            <a:r>
              <a:rPr lang="en-US" b="1" dirty="0">
                <a:latin typeface="Calibri" panose="020F0502020204030204" pitchFamily="34" charset="0"/>
                <a:ea typeface="Calibri" panose="020F0502020204030204" pitchFamily="34" charset="0"/>
                <a:cs typeface="Calibri" panose="020F0502020204030204" pitchFamily="34" charset="0"/>
              </a:rPr>
              <a:t> </a:t>
            </a:r>
            <a:r>
              <a:rPr lang="en-US" sz="4000" b="1" dirty="0">
                <a:latin typeface="Calibri" panose="020F0502020204030204" pitchFamily="34" charset="0"/>
                <a:ea typeface="Calibri" panose="020F0502020204030204" pitchFamily="34" charset="0"/>
                <a:cs typeface="Calibri" panose="020F0502020204030204" pitchFamily="34" charset="0"/>
              </a:rPr>
              <a:t>Marlborough</a:t>
            </a:r>
            <a:endParaRPr lang="en-NZ" b="1"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4E56FDB3-D13B-0EE2-55DE-9D7BC7CBBBBC}"/>
              </a:ext>
            </a:extLst>
          </p:cNvPr>
          <p:cNvSpPr txBox="1"/>
          <p:nvPr/>
        </p:nvSpPr>
        <p:spPr>
          <a:xfrm>
            <a:off x="270180" y="2118549"/>
            <a:ext cx="6327556" cy="7571303"/>
          </a:xfrm>
          <a:prstGeom prst="rect">
            <a:avLst/>
          </a:prstGeom>
          <a:noFill/>
        </p:spPr>
        <p:txBody>
          <a:bodyPr wrap="square" rtlCol="0">
            <a:spAutoFit/>
          </a:bodyPr>
          <a:lstStyle/>
          <a:p>
            <a:endParaRPr lang="en-GB" sz="1100" b="1" dirty="0"/>
          </a:p>
          <a:p>
            <a:pPr algn="ctr"/>
            <a:r>
              <a:rPr lang="en-NZ"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VISION – TO MĀTOU TIROHANGA</a:t>
            </a:r>
            <a:endParaRPr lang="en-NZ" sz="1200" dirty="0">
              <a:effectLst/>
              <a:latin typeface="Calibri" panose="020F0502020204030204" pitchFamily="34" charset="0"/>
              <a:ea typeface="Calibri" panose="020F0502020204030204" pitchFamily="34" charset="0"/>
              <a:cs typeface="Calibri" panose="020F0502020204030204" pitchFamily="34" charset="0"/>
            </a:endParaRPr>
          </a:p>
          <a:p>
            <a:pPr algn="ctr">
              <a:spcAft>
                <a:spcPts val="600"/>
              </a:spcAft>
            </a:pPr>
            <a:r>
              <a:rPr lang="en-NZ"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Marlborough Community has access to specialist palliative care and can live and die with compassion, dignity, in comfort and in peace. </a:t>
            </a:r>
            <a:endParaRPr lang="en-GB" sz="1200" dirty="0">
              <a:latin typeface="Calibri" panose="020F0502020204030204" pitchFamily="34" charset="0"/>
              <a:ea typeface="Calibri" panose="020F0502020204030204" pitchFamily="34" charset="0"/>
              <a:cs typeface="Calibri" panose="020F0502020204030204" pitchFamily="34" charset="0"/>
            </a:endParaRPr>
          </a:p>
          <a:p>
            <a:pPr algn="ctr"/>
            <a:endParaRPr lang="en-NZ" sz="1200" b="1" dirty="0">
              <a:latin typeface="Calibri" panose="020F0502020204030204" pitchFamily="34" charset="0"/>
              <a:ea typeface="Calibri" panose="020F0502020204030204" pitchFamily="34" charset="0"/>
              <a:cs typeface="Calibri" panose="020F0502020204030204" pitchFamily="34" charset="0"/>
            </a:endParaRPr>
          </a:p>
          <a:p>
            <a:pPr algn="ctr"/>
            <a:r>
              <a:rPr lang="en-NZ" sz="1200" b="1" dirty="0">
                <a:latin typeface="Calibri" panose="020F0502020204030204" pitchFamily="34" charset="0"/>
                <a:ea typeface="Calibri" panose="020F0502020204030204" pitchFamily="34" charset="0"/>
                <a:cs typeface="Calibri" panose="020F0502020204030204" pitchFamily="34" charset="0"/>
              </a:rPr>
              <a:t>OUR MISSION – TA  </a:t>
            </a:r>
            <a:r>
              <a:rPr lang="en-NZ" sz="1200" b="1" dirty="0">
                <a:effectLst/>
                <a:latin typeface="Calibri" panose="020F0502020204030204" pitchFamily="34" charset="0"/>
                <a:ea typeface="Calibri" panose="020F0502020204030204" pitchFamily="34" charset="0"/>
                <a:cs typeface="Calibri" panose="020F0502020204030204" pitchFamily="34" charset="0"/>
              </a:rPr>
              <a:t>TĀTOU MĪHANA </a:t>
            </a:r>
            <a:endParaRPr lang="en-NZ" sz="1200" b="1" dirty="0">
              <a:latin typeface="Calibri" panose="020F0502020204030204" pitchFamily="34" charset="0"/>
              <a:ea typeface="Calibri" panose="020F0502020204030204" pitchFamily="34" charset="0"/>
              <a:cs typeface="Calibri" panose="020F0502020204030204" pitchFamily="34" charset="0"/>
            </a:endParaRPr>
          </a:p>
          <a:p>
            <a:pPr algn="ctr"/>
            <a:r>
              <a:rPr lang="en-NZ" sz="1200" dirty="0">
                <a:latin typeface="Calibri" panose="020F0502020204030204" pitchFamily="34" charset="0"/>
                <a:ea typeface="Calibri" panose="020F0502020204030204" pitchFamily="34" charset="0"/>
                <a:cs typeface="Calibri" panose="020F0502020204030204" pitchFamily="34" charset="0"/>
              </a:rPr>
              <a:t>We, at Hospice Marlborough, provide specialist palliative care services t our community through a highly skilled team.  We are agile as service provider and strive to meet the needs of our community.  We will ensure patients and family receive empathetic quality car</a:t>
            </a:r>
            <a:r>
              <a:rPr lang="en-NZ" sz="1200" i="1" dirty="0">
                <a:latin typeface="Calibri" panose="020F0502020204030204" pitchFamily="34" charset="0"/>
                <a:ea typeface="Calibri" panose="020F0502020204030204" pitchFamily="34" charset="0"/>
                <a:cs typeface="Calibri" panose="020F0502020204030204" pitchFamily="34" charset="0"/>
              </a:rPr>
              <a:t>e. </a:t>
            </a:r>
            <a:endParaRPr lang="en-NZ" sz="1200" dirty="0">
              <a:latin typeface="Calibri" panose="020F0502020204030204" pitchFamily="34" charset="0"/>
              <a:ea typeface="Calibri" panose="020F0502020204030204" pitchFamily="34" charset="0"/>
              <a:cs typeface="Calibri" panose="020F0502020204030204" pitchFamily="34" charset="0"/>
            </a:endParaRPr>
          </a:p>
          <a:p>
            <a:pPr algn="ctr"/>
            <a:r>
              <a:rPr lang="en-NZ" sz="1200" dirty="0">
                <a:latin typeface="Calibri" panose="020F0502020204030204" pitchFamily="34" charset="0"/>
                <a:ea typeface="Calibri" panose="020F0502020204030204" pitchFamily="34" charset="0"/>
                <a:cs typeface="Calibri" panose="020F0502020204030204" pitchFamily="34" charset="0"/>
              </a:rPr>
              <a:t> </a:t>
            </a:r>
          </a:p>
          <a:p>
            <a:pPr algn="ctr"/>
            <a:r>
              <a:rPr lang="en-NZ" sz="1200" b="1" dirty="0">
                <a:latin typeface="Calibri" panose="020F0502020204030204" pitchFamily="34" charset="0"/>
                <a:ea typeface="Calibri" panose="020F0502020204030204" pitchFamily="34" charset="0"/>
                <a:cs typeface="Calibri" panose="020F0502020204030204" pitchFamily="34" charset="0"/>
              </a:rPr>
              <a:t>OUR VALUES – O TATOU UARA</a:t>
            </a:r>
          </a:p>
          <a:p>
            <a:pPr algn="ctr"/>
            <a:r>
              <a:rPr lang="en-NZ" sz="1200" dirty="0">
                <a:latin typeface="Calibri" panose="020F0502020204030204" pitchFamily="34" charset="0"/>
                <a:ea typeface="Calibri" panose="020F0502020204030204" pitchFamily="34" charset="0"/>
                <a:cs typeface="Calibri" panose="020F0502020204030204" pitchFamily="34" charset="0"/>
              </a:rPr>
              <a:t>We are committed to the following core values in the delivery of hospice palliative care.</a:t>
            </a:r>
          </a:p>
          <a:p>
            <a:endParaRPr lang="en-NZ" sz="1100" dirty="0"/>
          </a:p>
          <a:p>
            <a:endParaRPr lang="en-NZ" sz="1100" dirty="0"/>
          </a:p>
          <a:p>
            <a:pPr algn="just"/>
            <a:endParaRPr lang="en-NZ" sz="1200" dirty="0">
              <a:solidFill>
                <a:srgbClr val="000000"/>
              </a:solidFill>
              <a:effectLst>
                <a:outerShdw blurRad="38100" dist="19050" dir="2700000" algn="tl">
                  <a:schemeClr val="dk1">
                    <a:alpha val="40000"/>
                  </a:schemeClr>
                </a:outerShdw>
              </a:effectLst>
              <a:latin typeface="Candara" panose="020E0502030303020204" pitchFamily="34" charset="0"/>
              <a:ea typeface="Calibri" panose="020F0502020204030204" pitchFamily="34" charset="0"/>
              <a:cs typeface="Times New Roman" panose="02020603050405020304" pitchFamily="18" charset="0"/>
            </a:endParaRPr>
          </a:p>
          <a:p>
            <a:endParaRPr lang="en-NZ" sz="1200" dirty="0">
              <a:solidFill>
                <a:srgbClr val="000000"/>
              </a:solidFill>
              <a:effectLst>
                <a:outerShdw blurRad="38100" dist="19050" dir="2700000" algn="tl">
                  <a:schemeClr val="dk1">
                    <a:alpha val="40000"/>
                  </a:schemeClr>
                </a:outerShdw>
              </a:effectLst>
              <a:latin typeface="Candara" panose="020E0502030303020204" pitchFamily="34" charset="0"/>
              <a:ea typeface="Calibri" panose="020F0502020204030204" pitchFamily="34" charset="0"/>
              <a:cs typeface="Times New Roman" panose="02020603050405020304" pitchFamily="18" charset="0"/>
            </a:endParaRPr>
          </a:p>
          <a:p>
            <a:endParaRPr lang="en-NZ" sz="1200" dirty="0">
              <a:solidFill>
                <a:srgbClr val="000000"/>
              </a:solidFill>
              <a:effectLst>
                <a:outerShdw blurRad="38100" dist="19050" dir="2700000" algn="tl">
                  <a:schemeClr val="dk1">
                    <a:alpha val="40000"/>
                  </a:schemeClr>
                </a:outerShdw>
              </a:effectLst>
              <a:latin typeface="Candara" panose="020E0502030303020204" pitchFamily="34" charset="0"/>
              <a:ea typeface="Calibri" panose="020F0502020204030204" pitchFamily="34" charset="0"/>
              <a:cs typeface="Times New Roman" panose="02020603050405020304" pitchFamily="18" charset="0"/>
            </a:endParaRPr>
          </a:p>
          <a:p>
            <a:endParaRPr lang="en-NZ" sz="1200" dirty="0">
              <a:solidFill>
                <a:srgbClr val="000000"/>
              </a:solidFill>
              <a:effectLst>
                <a:outerShdw blurRad="38100" dist="19050" dir="2700000" algn="tl">
                  <a:schemeClr val="dk1">
                    <a:alpha val="40000"/>
                  </a:schemeClr>
                </a:outerShdw>
              </a:effectLst>
              <a:latin typeface="Candara" panose="020E0502030303020204" pitchFamily="34" charset="0"/>
              <a:ea typeface="Calibri" panose="020F0502020204030204" pitchFamily="34" charset="0"/>
              <a:cs typeface="Times New Roman" panose="02020603050405020304" pitchFamily="18" charset="0"/>
            </a:endParaRPr>
          </a:p>
          <a:p>
            <a:endParaRPr lang="en-NZ" sz="1200" dirty="0">
              <a:solidFill>
                <a:srgbClr val="000000"/>
              </a:solidFill>
              <a:effectLst>
                <a:outerShdw blurRad="38100" dist="19050" dir="2700000" algn="tl">
                  <a:schemeClr val="dk1">
                    <a:alpha val="40000"/>
                  </a:schemeClr>
                </a:outerShdw>
              </a:effectLst>
              <a:latin typeface="Candara" panose="020E0502030303020204" pitchFamily="34" charset="0"/>
              <a:ea typeface="Calibri" panose="020F0502020204030204" pitchFamily="34" charset="0"/>
              <a:cs typeface="Times New Roman" panose="02020603050405020304" pitchFamily="18" charset="0"/>
            </a:endParaRPr>
          </a:p>
          <a:p>
            <a:endParaRPr lang="en-NZ" sz="1200" dirty="0">
              <a:effectLst/>
              <a:latin typeface="Candara" panose="020E0502030303020204" pitchFamily="34" charset="0"/>
              <a:ea typeface="Calibri" panose="020F0502020204030204" pitchFamily="34" charset="0"/>
              <a:cs typeface="Times New Roman" panose="02020603050405020304" pitchFamily="18" charset="0"/>
            </a:endParaRPr>
          </a:p>
          <a:p>
            <a:endParaRPr lang="en-NZ" sz="1200" i="1" dirty="0"/>
          </a:p>
          <a:p>
            <a:endParaRPr lang="en-NZ" sz="1200" i="1" dirty="0"/>
          </a:p>
          <a:p>
            <a:endParaRPr lang="en-NZ" sz="1200" i="1" dirty="0"/>
          </a:p>
          <a:p>
            <a:endParaRPr lang="en-NZ" sz="1200" i="1" dirty="0"/>
          </a:p>
          <a:p>
            <a:endParaRPr lang="en-NZ" sz="1200" i="1" dirty="0"/>
          </a:p>
          <a:p>
            <a:endParaRPr lang="en-NZ" sz="1200" i="1" dirty="0"/>
          </a:p>
          <a:p>
            <a:r>
              <a:rPr lang="en-NZ" sz="1200" i="1" dirty="0"/>
              <a:t>		       	</a:t>
            </a:r>
          </a:p>
          <a:p>
            <a:r>
              <a:rPr lang="en-NZ" sz="1200" i="1" dirty="0"/>
              <a:t>		</a:t>
            </a:r>
            <a:endParaRPr lang="en-NZ" sz="1200" dirty="0"/>
          </a:p>
          <a:p>
            <a:r>
              <a:rPr lang="en-NZ" sz="1100" dirty="0"/>
              <a:t> </a:t>
            </a:r>
          </a:p>
          <a:p>
            <a:endParaRPr lang="en-NZ" sz="1200" b="1" dirty="0"/>
          </a:p>
          <a:p>
            <a:endParaRPr lang="en-NZ" sz="1200" b="1" dirty="0"/>
          </a:p>
          <a:p>
            <a:endParaRPr lang="en-NZ" sz="1200" b="1" dirty="0"/>
          </a:p>
          <a:p>
            <a:endParaRPr lang="en-NZ" sz="1200" b="1" dirty="0"/>
          </a:p>
          <a:p>
            <a:endParaRPr lang="en-NZ" sz="1200" b="1" dirty="0"/>
          </a:p>
          <a:p>
            <a:endParaRPr lang="en-NZ" sz="1200" b="1" dirty="0"/>
          </a:p>
          <a:p>
            <a:endParaRPr lang="en-NZ" sz="1200" b="1" dirty="0"/>
          </a:p>
          <a:p>
            <a:endParaRPr lang="en-NZ" sz="1200" b="1" dirty="0"/>
          </a:p>
          <a:p>
            <a:endParaRPr lang="en-NZ" sz="1200" b="1" dirty="0"/>
          </a:p>
          <a:p>
            <a:r>
              <a:rPr lang="en-NZ" sz="1100" dirty="0"/>
              <a:t> </a:t>
            </a:r>
          </a:p>
          <a:p>
            <a:pPr algn="r"/>
            <a:endParaRPr lang="en-NZ" sz="900" dirty="0"/>
          </a:p>
          <a:p>
            <a:pPr algn="r"/>
            <a:r>
              <a:rPr lang="en-NZ" sz="900" dirty="0"/>
              <a:t>- Palliative Care Subcommittee of the New Zealand Cancer Treatment Working Party (2007)</a:t>
            </a:r>
          </a:p>
        </p:txBody>
      </p:sp>
      <p:sp>
        <p:nvSpPr>
          <p:cNvPr id="7" name="Rectangle 6">
            <a:extLst>
              <a:ext uri="{FF2B5EF4-FFF2-40B4-BE49-F238E27FC236}">
                <a16:creationId xmlns:a16="http://schemas.microsoft.com/office/drawing/2014/main" id="{75B69891-77F0-C1F6-F89E-273487B60AC2}"/>
              </a:ext>
            </a:extLst>
          </p:cNvPr>
          <p:cNvSpPr/>
          <p:nvPr/>
        </p:nvSpPr>
        <p:spPr>
          <a:xfrm>
            <a:off x="3823370" y="4880597"/>
            <a:ext cx="2686050" cy="1258888"/>
          </a:xfrm>
          <a:prstGeom prst="rect">
            <a:avLst/>
          </a:prstGeom>
          <a:solidFill>
            <a:sysClr val="window" lastClr="FFFFFF"/>
          </a:solidFill>
          <a:ln w="12700" cap="flat" cmpd="sng" algn="ctr">
            <a:solidFill>
              <a:sysClr val="window" lastClr="FFFFFF"/>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1200" b="1" dirty="0">
                <a:latin typeface="Calibri" panose="020F0502020204030204" pitchFamily="34" charset="0"/>
                <a:ea typeface="Calibri" panose="020F0502020204030204" pitchFamily="34" charset="0"/>
                <a:cs typeface="Calibri" panose="020F0502020204030204" pitchFamily="34" charset="0"/>
              </a:rPr>
              <a:t>Collaboration and Inclusion</a:t>
            </a:r>
          </a:p>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Mahi </a:t>
            </a:r>
            <a:r>
              <a:rPr lang="en-NZ" sz="1200" b="1" dirty="0" err="1">
                <a:ln>
                  <a:noFill/>
                </a:ln>
                <a:solidFill>
                  <a:srgbClr val="000000"/>
                </a:solidFill>
                <a:latin typeface="Calibri" panose="020F0502020204030204" pitchFamily="34" charset="0"/>
                <a:ea typeface="Calibri" panose="020F0502020204030204" pitchFamily="34" charset="0"/>
                <a:cs typeface="Calibri" panose="020F0502020204030204" pitchFamily="34" charset="0"/>
              </a:rPr>
              <a:t>tahi</a:t>
            </a: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me </a:t>
            </a:r>
            <a:r>
              <a:rPr lang="en-NZ" sz="1200" b="1" dirty="0" err="1">
                <a:ln>
                  <a:noFill/>
                </a:ln>
                <a:solidFill>
                  <a:srgbClr val="000000"/>
                </a:solidFill>
                <a:latin typeface="Calibri" panose="020F0502020204030204" pitchFamily="34" charset="0"/>
                <a:ea typeface="Calibri" panose="020F0502020204030204" pitchFamily="34" charset="0"/>
                <a:cs typeface="Calibri" panose="020F0502020204030204" pitchFamily="34" charset="0"/>
              </a:rPr>
              <a:t>te</a:t>
            </a: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NZ" sz="1200" b="1" dirty="0" err="1">
                <a:ln>
                  <a:noFill/>
                </a:ln>
                <a:solidFill>
                  <a:srgbClr val="000000"/>
                </a:solidFill>
                <a:latin typeface="Calibri" panose="020F0502020204030204" pitchFamily="34" charset="0"/>
                <a:ea typeface="Calibri" panose="020F0502020204030204" pitchFamily="34" charset="0"/>
                <a:cs typeface="Calibri" panose="020F0502020204030204" pitchFamily="34" charset="0"/>
              </a:rPr>
              <a:t>Whakauru</a:t>
            </a:r>
            <a:endParaRPr lang="en-NZ" sz="1200"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NZ" sz="1100"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Working alongside and with others in the community, valuing individual cultural and diverse differences</a:t>
            </a:r>
            <a:endParaRPr lang="en-NZ" sz="1100" dirty="0">
              <a:latin typeface="Calibri" panose="020F0502020204030204" pitchFamily="34" charset="0"/>
              <a:ea typeface="Calibri" panose="020F050202020403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id="{41AC002F-659A-8E75-AD60-97B62B41103D}"/>
              </a:ext>
            </a:extLst>
          </p:cNvPr>
          <p:cNvSpPr/>
          <p:nvPr/>
        </p:nvSpPr>
        <p:spPr>
          <a:xfrm>
            <a:off x="270180" y="4973302"/>
            <a:ext cx="2758108" cy="12588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Compassion and Respect </a:t>
            </a:r>
            <a:endParaRPr lang="en-NZ" sz="1200"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Aroha me </a:t>
            </a:r>
            <a:r>
              <a:rPr lang="en-NZ" sz="1200" b="1" dirty="0" err="1">
                <a:ln>
                  <a:noFill/>
                </a:ln>
                <a:solidFill>
                  <a:srgbClr val="000000"/>
                </a:solidFill>
                <a:latin typeface="Calibri" panose="020F0502020204030204" pitchFamily="34" charset="0"/>
                <a:ea typeface="Calibri" panose="020F0502020204030204" pitchFamily="34" charset="0"/>
                <a:cs typeface="Calibri" panose="020F0502020204030204" pitchFamily="34" charset="0"/>
              </a:rPr>
              <a:t>te</a:t>
            </a: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NZ" sz="1200" b="1" dirty="0" err="1">
                <a:ln>
                  <a:noFill/>
                </a:ln>
                <a:solidFill>
                  <a:srgbClr val="000000"/>
                </a:solidFill>
                <a:latin typeface="Calibri" panose="020F0502020204030204" pitchFamily="34" charset="0"/>
                <a:ea typeface="Calibri" panose="020F0502020204030204" pitchFamily="34" charset="0"/>
                <a:cs typeface="Calibri" panose="020F0502020204030204" pitchFamily="34" charset="0"/>
              </a:rPr>
              <a:t>Whakaute</a:t>
            </a:r>
            <a:r>
              <a:rPr lang="en-NZ" sz="1200" b="1"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NZ" sz="1200"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NZ" sz="1100" dirty="0">
                <a:ln>
                  <a:noFill/>
                </a:ln>
                <a:solidFill>
                  <a:srgbClr val="000000"/>
                </a:solidFill>
                <a:latin typeface="Calibri" panose="020F0502020204030204" pitchFamily="34" charset="0"/>
                <a:ea typeface="Calibri" panose="020F0502020204030204" pitchFamily="34" charset="0"/>
                <a:cs typeface="Calibri" panose="020F0502020204030204" pitchFamily="34" charset="0"/>
              </a:rPr>
              <a:t>Treating others with care, using humility and fairness in our interactions with others maintaining their dignity, being empathetic and encouraging throughout</a:t>
            </a:r>
            <a:endParaRPr lang="en-NZ" sz="1400" dirty="0">
              <a:latin typeface="Calibri" panose="020F0502020204030204" pitchFamily="34" charset="0"/>
              <a:ea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DD6A38BB-AFCC-F94A-19FD-B3FCAB7215B9}"/>
              </a:ext>
            </a:extLst>
          </p:cNvPr>
          <p:cNvSpPr/>
          <p:nvPr/>
        </p:nvSpPr>
        <p:spPr>
          <a:xfrm>
            <a:off x="337220" y="7727063"/>
            <a:ext cx="2748192" cy="1252538"/>
          </a:xfrm>
          <a:prstGeom prst="rect">
            <a:avLst/>
          </a:prstGeom>
          <a:solidFill>
            <a:sysClr val="window" lastClr="FFFFFF"/>
          </a:solidFill>
          <a:ln w="12700" cap="flat" cmpd="sng" algn="ctr">
            <a:solidFill>
              <a:sysClr val="window" lastClr="FFFFFF"/>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Excellence and Professionalism</a:t>
            </a:r>
            <a:endParaRPr lang="en-NZ" sz="1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Te</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Kairangi</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me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te</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Ngaiotanga</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NZ" sz="1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100"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Acting with integrity and embracing the highest ethical standards whilst being responsible and accountable for all individual and collective actions</a:t>
            </a:r>
            <a:endParaRPr lang="en-NZ"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70AAE8CC-4E95-DAE6-88E8-496FC795CCE0}"/>
              </a:ext>
            </a:extLst>
          </p:cNvPr>
          <p:cNvSpPr/>
          <p:nvPr/>
        </p:nvSpPr>
        <p:spPr>
          <a:xfrm>
            <a:off x="3737519" y="7680270"/>
            <a:ext cx="2771901" cy="1330036"/>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Ambition and Innovation</a:t>
            </a:r>
            <a:endParaRPr lang="en-NZ" sz="1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Hao me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te</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NZ" sz="1200" b="1" dirty="0" err="1">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auaha</a:t>
            </a:r>
            <a:r>
              <a:rPr lang="en-NZ" sz="1200" b="1"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NZ" sz="1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NZ" sz="1100" dirty="0">
                <a:ln>
                  <a:noFill/>
                </a:ln>
                <a:solidFill>
                  <a:srgbClr val="000000"/>
                </a:solidFill>
                <a:latin typeface="Calibri" panose="020F0502020204030204" pitchFamily="34" charset="0"/>
                <a:ea typeface="Calibri" panose="020F0502020204030204" pitchFamily="34" charset="0"/>
                <a:cs typeface="Times New Roman" panose="02020603050405020304" pitchFamily="18" charset="0"/>
              </a:rPr>
              <a:t>Constantly seeking new ideas and striving for better solutions. Achieving success by working together and valuing each other’s skills and contributions</a:t>
            </a:r>
            <a:endParaRPr lang="en-NZ"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Flowchart: Alternate Process 10">
            <a:extLst>
              <a:ext uri="{FF2B5EF4-FFF2-40B4-BE49-F238E27FC236}">
                <a16:creationId xmlns:a16="http://schemas.microsoft.com/office/drawing/2014/main" id="{9893E29A-6309-680C-99A3-93F4EF6E7C1D}"/>
              </a:ext>
            </a:extLst>
          </p:cNvPr>
          <p:cNvSpPr/>
          <p:nvPr/>
        </p:nvSpPr>
        <p:spPr>
          <a:xfrm>
            <a:off x="2041858" y="6738626"/>
            <a:ext cx="2730109" cy="438785"/>
          </a:xfrm>
          <a:prstGeom prst="flowChartAlternateProcess">
            <a:avLst/>
          </a:prstGeom>
          <a:solidFill>
            <a:srgbClr val="822433">
              <a:alpha val="83922"/>
            </a:srgbClr>
          </a:solidFill>
          <a:ln w="3175">
            <a:noFill/>
          </a:ln>
          <a:effectLst>
            <a:softEdge rad="12700"/>
          </a:effectLst>
        </p:spPr>
        <p:style>
          <a:lnRef idx="0">
            <a:scrgbClr r="0" g="0" b="0"/>
          </a:lnRef>
          <a:fillRef idx="0">
            <a:scrgbClr r="0" g="0" b="0"/>
          </a:fillRef>
          <a:effectRef idx="0">
            <a:scrgbClr r="0" g="0" b="0"/>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1400" b="1" dirty="0">
                <a:solidFill>
                  <a:srgbClr val="FFFFFF"/>
                </a:solidFill>
                <a:effectLst/>
                <a:ea typeface="Calibri" panose="020F0502020204030204" pitchFamily="34" charset="0"/>
                <a:cs typeface="Times New Roman" panose="02020603050405020304" pitchFamily="18" charset="0"/>
              </a:rPr>
              <a:t>Our Values - </a:t>
            </a:r>
            <a:r>
              <a:rPr lang="en-NZ" sz="1400" b="1" dirty="0" err="1">
                <a:solidFill>
                  <a:srgbClr val="FFFFFF"/>
                </a:solidFill>
                <a:effectLst/>
                <a:ea typeface="Calibri" panose="020F0502020204030204" pitchFamily="34" charset="0"/>
                <a:cs typeface="Times New Roman" panose="02020603050405020304" pitchFamily="18" charset="0"/>
              </a:rPr>
              <a:t>Tātou</a:t>
            </a:r>
            <a:r>
              <a:rPr lang="en-NZ" sz="1400" b="1" dirty="0">
                <a:solidFill>
                  <a:srgbClr val="FFFFFF"/>
                </a:solidFill>
                <a:effectLst/>
                <a:ea typeface="Calibri" panose="020F0502020204030204" pitchFamily="34" charset="0"/>
                <a:cs typeface="Times New Roman" panose="02020603050405020304" pitchFamily="18" charset="0"/>
              </a:rPr>
              <a:t> </a:t>
            </a:r>
            <a:r>
              <a:rPr lang="en-NZ" sz="1400" b="1" dirty="0" err="1">
                <a:solidFill>
                  <a:srgbClr val="FFFFFF"/>
                </a:solidFill>
                <a:effectLst/>
                <a:ea typeface="Calibri" panose="020F0502020204030204" pitchFamily="34" charset="0"/>
                <a:cs typeface="Times New Roman" panose="02020603050405020304" pitchFamily="18" charset="0"/>
              </a:rPr>
              <a:t>Uara</a:t>
            </a:r>
            <a:r>
              <a:rPr lang="en-NZ" sz="1100" b="1" dirty="0" err="1">
                <a:solidFill>
                  <a:srgbClr val="FFFFFF"/>
                </a:solidFill>
                <a:ea typeface="Calibri" panose="020F0502020204030204" pitchFamily="34" charset="0"/>
                <a:cs typeface="Times New Roman" panose="02020603050405020304" pitchFamily="18" charset="0"/>
              </a:rPr>
              <a:t>Ō</a:t>
            </a:r>
            <a:endParaRPr lang="en-NZ" sz="1100" dirty="0">
              <a:effectLst/>
              <a:ea typeface="Calibri" panose="020F0502020204030204" pitchFamily="34" charset="0"/>
              <a:cs typeface="Times New Roman" panose="02020603050405020304" pitchFamily="18" charset="0"/>
            </a:endParaRPr>
          </a:p>
        </p:txBody>
      </p:sp>
      <p:sp>
        <p:nvSpPr>
          <p:cNvPr id="12" name="Arrow: Left-Up 11">
            <a:extLst>
              <a:ext uri="{FF2B5EF4-FFF2-40B4-BE49-F238E27FC236}">
                <a16:creationId xmlns:a16="http://schemas.microsoft.com/office/drawing/2014/main" id="{4EB84ACF-5E98-CE58-DB9C-75327EF63863}"/>
              </a:ext>
            </a:extLst>
          </p:cNvPr>
          <p:cNvSpPr/>
          <p:nvPr/>
        </p:nvSpPr>
        <p:spPr>
          <a:xfrm>
            <a:off x="3555863" y="7067738"/>
            <a:ext cx="1504950" cy="414655"/>
          </a:xfrm>
          <a:prstGeom prst="leftUpArrow">
            <a:avLst/>
          </a:prstGeom>
          <a:solidFill>
            <a:srgbClr val="FFA100">
              <a:alpha val="73000"/>
            </a:srgbClr>
          </a:solidFill>
          <a:ln/>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13" name="Arrow: Left-Up 12">
            <a:extLst>
              <a:ext uri="{FF2B5EF4-FFF2-40B4-BE49-F238E27FC236}">
                <a16:creationId xmlns:a16="http://schemas.microsoft.com/office/drawing/2014/main" id="{7E1B61AA-6021-CD4A-4595-3A7641188D9E}"/>
              </a:ext>
            </a:extLst>
          </p:cNvPr>
          <p:cNvSpPr/>
          <p:nvPr/>
        </p:nvSpPr>
        <p:spPr>
          <a:xfrm rot="5400000">
            <a:off x="2314413" y="6487982"/>
            <a:ext cx="414656" cy="1574165"/>
          </a:xfrm>
          <a:prstGeom prst="leftUpArrow">
            <a:avLst/>
          </a:prstGeom>
          <a:solidFill>
            <a:srgbClr val="FFA100">
              <a:alpha val="73000"/>
            </a:srgbClr>
          </a:solidFill>
          <a:ln/>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14" name="Arrow: Left-Up 13">
            <a:extLst>
              <a:ext uri="{FF2B5EF4-FFF2-40B4-BE49-F238E27FC236}">
                <a16:creationId xmlns:a16="http://schemas.microsoft.com/office/drawing/2014/main" id="{4A7D9792-E2C0-7E45-E992-B09B29238C0C}"/>
              </a:ext>
            </a:extLst>
          </p:cNvPr>
          <p:cNvSpPr/>
          <p:nvPr/>
        </p:nvSpPr>
        <p:spPr>
          <a:xfrm rot="10800000">
            <a:off x="1734659" y="6459015"/>
            <a:ext cx="1548765" cy="438785"/>
          </a:xfrm>
          <a:prstGeom prst="leftUpArrow">
            <a:avLst>
              <a:gd name="adj1" fmla="val 25000"/>
              <a:gd name="adj2" fmla="val 25000"/>
              <a:gd name="adj3" fmla="val 25000"/>
            </a:avLst>
          </a:prstGeom>
          <a:solidFill>
            <a:srgbClr val="FFA100">
              <a:alpha val="73000"/>
            </a:srgbClr>
          </a:solidFill>
          <a:ln/>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15" name="Arrow: Left-Up 14">
            <a:extLst>
              <a:ext uri="{FF2B5EF4-FFF2-40B4-BE49-F238E27FC236}">
                <a16:creationId xmlns:a16="http://schemas.microsoft.com/office/drawing/2014/main" id="{649E1D1A-9277-F8EF-095F-8C386F96DF45}"/>
              </a:ext>
            </a:extLst>
          </p:cNvPr>
          <p:cNvSpPr/>
          <p:nvPr/>
        </p:nvSpPr>
        <p:spPr>
          <a:xfrm rot="16200000">
            <a:off x="4072195" y="5877356"/>
            <a:ext cx="410845" cy="1574165"/>
          </a:xfrm>
          <a:prstGeom prst="leftUpArrow">
            <a:avLst/>
          </a:prstGeom>
          <a:solidFill>
            <a:srgbClr val="FFA100">
              <a:alpha val="73000"/>
            </a:srgbClr>
          </a:solidFill>
          <a:ln/>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cxnSp>
        <p:nvCxnSpPr>
          <p:cNvPr id="18" name="Straight Connector 17">
            <a:extLst>
              <a:ext uri="{FF2B5EF4-FFF2-40B4-BE49-F238E27FC236}">
                <a16:creationId xmlns:a16="http://schemas.microsoft.com/office/drawing/2014/main" id="{35A6ED39-7788-34EB-B06E-CA133DD8FEC5}"/>
              </a:ext>
            </a:extLst>
          </p:cNvPr>
          <p:cNvCxnSpPr>
            <a:cxnSpLocks/>
          </p:cNvCxnSpPr>
          <p:nvPr/>
        </p:nvCxnSpPr>
        <p:spPr>
          <a:xfrm>
            <a:off x="337220" y="4644191"/>
            <a:ext cx="6172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id="{B36D4FED-7B05-A600-B28B-6A8DDCFB933B}"/>
              </a:ext>
            </a:extLst>
          </p:cNvPr>
          <p:cNvPicPr>
            <a:picLocks noChangeAspect="1"/>
          </p:cNvPicPr>
          <p:nvPr/>
        </p:nvPicPr>
        <p:blipFill rotWithShape="1">
          <a:blip r:embed="rId2">
            <a:extLst>
              <a:ext uri="{28A0092B-C50C-407E-A947-70E740481C1C}">
                <a14:useLocalDpi xmlns:a14="http://schemas.microsoft.com/office/drawing/2010/main" val="0"/>
              </a:ext>
            </a:extLst>
          </a:blip>
          <a:srcRect l="27685" t="2016" r="12007" b="-12203"/>
          <a:stretch/>
        </p:blipFill>
        <p:spPr>
          <a:xfrm>
            <a:off x="433136" y="1228524"/>
            <a:ext cx="721895" cy="898607"/>
          </a:xfrm>
          <a:prstGeom prst="rect">
            <a:avLst/>
          </a:prstGeom>
        </p:spPr>
      </p:pic>
      <p:pic>
        <p:nvPicPr>
          <p:cNvPr id="29" name="Picture 28">
            <a:extLst>
              <a:ext uri="{FF2B5EF4-FFF2-40B4-BE49-F238E27FC236}">
                <a16:creationId xmlns:a16="http://schemas.microsoft.com/office/drawing/2014/main" id="{9B6C07A9-5575-A6D6-9B4A-59094177D1A1}"/>
              </a:ext>
            </a:extLst>
          </p:cNvPr>
          <p:cNvPicPr>
            <a:picLocks noChangeAspect="1"/>
          </p:cNvPicPr>
          <p:nvPr/>
        </p:nvPicPr>
        <p:blipFill rotWithShape="1">
          <a:blip r:embed="rId3"/>
          <a:srcRect t="2653" b="-1"/>
          <a:stretch/>
        </p:blipFill>
        <p:spPr>
          <a:xfrm>
            <a:off x="1058779" y="1177134"/>
            <a:ext cx="886827" cy="856447"/>
          </a:xfrm>
          <a:prstGeom prst="rect">
            <a:avLst/>
          </a:prstGeom>
        </p:spPr>
      </p:pic>
    </p:spTree>
    <p:extLst>
      <p:ext uri="{BB962C8B-B14F-4D97-AF65-F5344CB8AC3E}">
        <p14:creationId xmlns:p14="http://schemas.microsoft.com/office/powerpoint/2010/main" val="280980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9557" y="17668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1" dirty="0">
                <a:effectLst>
                  <a:outerShdw blurRad="38100" dist="38100" dir="2700000" algn="tl">
                    <a:srgbClr val="000000">
                      <a:alpha val="43137"/>
                    </a:srgbClr>
                  </a:outerShdw>
                </a:effectLst>
                <a:latin typeface="Calibri"/>
                <a:cs typeface="Calibri"/>
              </a:rPr>
              <a:t>Palliative Care Education Plan 2026</a:t>
            </a:r>
            <a:endParaRPr lang="en-NZ" sz="2800" b="1" dirty="0">
              <a:effectLst>
                <a:outerShdw blurRad="38100" dist="38100" dir="2700000" algn="tl">
                  <a:srgbClr val="000000">
                    <a:alpha val="43137"/>
                  </a:srgbClr>
                </a:outerShdw>
              </a:effectLst>
              <a:latin typeface="Calibri" panose="020F0502020204030204" pitchFamily="34" charset="0"/>
            </a:endParaRPr>
          </a:p>
        </p:txBody>
      </p:sp>
      <p:sp>
        <p:nvSpPr>
          <p:cNvPr id="12" name="TextBox 11">
            <a:extLst>
              <a:ext uri="{FF2B5EF4-FFF2-40B4-BE49-F238E27FC236}">
                <a16:creationId xmlns:a16="http://schemas.microsoft.com/office/drawing/2014/main" id="{0A2A396D-A24C-4A4E-BD3E-6A303B2DCDDF}"/>
              </a:ext>
            </a:extLst>
          </p:cNvPr>
          <p:cNvSpPr txBox="1"/>
          <p:nvPr/>
        </p:nvSpPr>
        <p:spPr>
          <a:xfrm>
            <a:off x="0" y="9494836"/>
            <a:ext cx="1525860" cy="215444"/>
          </a:xfrm>
          <a:prstGeom prst="rect">
            <a:avLst/>
          </a:prstGeom>
          <a:noFill/>
        </p:spPr>
        <p:txBody>
          <a:bodyPr wrap="square" rtlCol="0">
            <a:spAutoFit/>
          </a:bodyPr>
          <a:lstStyle/>
          <a:p>
            <a:pPr algn="ctr"/>
            <a:r>
              <a:rPr lang="en-NZ" sz="800">
                <a:latin typeface="Calibri" panose="020F0502020204030204" pitchFamily="34" charset="0"/>
              </a:rPr>
              <a:t>Page 1</a:t>
            </a:r>
          </a:p>
        </p:txBody>
      </p:sp>
      <p:pic>
        <p:nvPicPr>
          <p:cNvPr id="5" name="Picture 4" descr="A close up of a person&#10;&#10;Description generated with high confidence">
            <a:extLst>
              <a:ext uri="{FF2B5EF4-FFF2-40B4-BE49-F238E27FC236}">
                <a16:creationId xmlns:a16="http://schemas.microsoft.com/office/drawing/2014/main" id="{968F197B-A3FF-4410-8603-FED3B29F9354}"/>
              </a:ext>
            </a:extLst>
          </p:cNvPr>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a:off x="-4635896" y="3299815"/>
            <a:ext cx="1916760" cy="1916760"/>
          </a:xfrm>
          <a:prstGeom prst="rect">
            <a:avLst/>
          </a:prstGeom>
          <a:ln>
            <a:noFill/>
          </a:ln>
          <a:effectLst>
            <a:outerShdw blurRad="292100" dist="139700" dir="2700000" algn="tl" rotWithShape="0">
              <a:srgbClr val="333333">
                <a:alpha val="65000"/>
              </a:srgbClr>
            </a:outerShdw>
          </a:effectLst>
        </p:spPr>
      </p:pic>
      <p:graphicFrame>
        <p:nvGraphicFramePr>
          <p:cNvPr id="7" name="Table 6">
            <a:extLst>
              <a:ext uri="{FF2B5EF4-FFF2-40B4-BE49-F238E27FC236}">
                <a16:creationId xmlns:a16="http://schemas.microsoft.com/office/drawing/2014/main" id="{4C5EEDDA-FB15-4CBE-982F-D052643796E1}"/>
              </a:ext>
            </a:extLst>
          </p:cNvPr>
          <p:cNvGraphicFramePr>
            <a:graphicFrameLocks noGrp="1"/>
          </p:cNvGraphicFramePr>
          <p:nvPr>
            <p:extLst>
              <p:ext uri="{D42A27DB-BD31-4B8C-83A1-F6EECF244321}">
                <p14:modId xmlns:p14="http://schemas.microsoft.com/office/powerpoint/2010/main" val="144481036"/>
              </p:ext>
            </p:extLst>
          </p:nvPr>
        </p:nvGraphicFramePr>
        <p:xfrm>
          <a:off x="188640" y="2406316"/>
          <a:ext cx="6474034" cy="6862607"/>
        </p:xfrm>
        <a:graphic>
          <a:graphicData uri="http://schemas.openxmlformats.org/drawingml/2006/table">
            <a:tbl>
              <a:tblPr firstRow="1" bandRow="1">
                <a:tableStyleId>{5C22544A-7EE6-4342-B048-85BDC9FD1C3A}</a:tableStyleId>
              </a:tblPr>
              <a:tblGrid>
                <a:gridCol w="6474034">
                  <a:extLst>
                    <a:ext uri="{9D8B030D-6E8A-4147-A177-3AD203B41FA5}">
                      <a16:colId xmlns:a16="http://schemas.microsoft.com/office/drawing/2014/main" val="2019369490"/>
                    </a:ext>
                  </a:extLst>
                </a:gridCol>
              </a:tblGrid>
              <a:tr h="462377">
                <a:tc>
                  <a:txBody>
                    <a:bodyPr/>
                    <a:lstStyle/>
                    <a:p>
                      <a:r>
                        <a:rPr lang="en-NZ"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Outline of Courses</a:t>
                      </a:r>
                    </a:p>
                  </a:txBody>
                  <a:tcPr/>
                </a:tc>
                <a:extLst>
                  <a:ext uri="{0D108BD9-81ED-4DB2-BD59-A6C34878D82A}">
                    <a16:rowId xmlns:a16="http://schemas.microsoft.com/office/drawing/2014/main" val="525442873"/>
                  </a:ext>
                </a:extLst>
              </a:tr>
              <a:tr h="738803">
                <a:tc>
                  <a:txBody>
                    <a:bodyPr/>
                    <a:lstStyle/>
                    <a:p>
                      <a:endParaRPr lang="en-US" sz="1050" b="0" i="1" dirty="0">
                        <a:latin typeface="+mn-lt"/>
                        <a:cs typeface="Calibri" panose="020F0502020204030204" pitchFamily="34" charset="0"/>
                      </a:endParaRPr>
                    </a:p>
                    <a:p>
                      <a:endParaRPr lang="en-US" sz="1050" b="0" i="1" dirty="0">
                        <a:latin typeface="+mn-lt"/>
                        <a:cs typeface="Calibri" panose="020F0502020204030204" pitchFamily="34" charset="0"/>
                      </a:endParaRPr>
                    </a:p>
                  </a:txBody>
                  <a:tcPr anchor="ctr">
                    <a:solidFill>
                      <a:schemeClr val="bg1"/>
                    </a:solidFill>
                  </a:tcPr>
                </a:tc>
                <a:extLst>
                  <a:ext uri="{0D108BD9-81ED-4DB2-BD59-A6C34878D82A}">
                    <a16:rowId xmlns:a16="http://schemas.microsoft.com/office/drawing/2014/main" val="10001"/>
                  </a:ext>
                </a:extLst>
              </a:tr>
              <a:tr h="5982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ea typeface="Calibri" panose="020F0502020204030204" pitchFamily="34" charset="0"/>
                          <a:cs typeface="Calibri" panose="020F0502020204030204" pitchFamily="34" charset="0"/>
                        </a:rPr>
                        <a:t>Comfort medications and syringe driver training: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b="0" i="1" dirty="0">
                          <a:latin typeface="Calibri" panose="020F0502020204030204" pitchFamily="34" charset="0"/>
                          <a:ea typeface="Calibri" panose="020F0502020204030204" pitchFamily="34" charset="0"/>
                          <a:cs typeface="Calibri" panose="020F0502020204030204" pitchFamily="34" charset="0"/>
                        </a:rPr>
                        <a:t>D</a:t>
                      </a:r>
                      <a:r>
                        <a:rPr lang="en-NZ" sz="1100" i="1" dirty="0">
                          <a:latin typeface="Calibri" panose="020F0502020204030204" pitchFamily="34" charset="0"/>
                          <a:ea typeface="Calibri" panose="020F0502020204030204" pitchFamily="34" charset="0"/>
                          <a:cs typeface="Calibri" panose="020F0502020204030204" pitchFamily="34" charset="0"/>
                        </a:rPr>
                        <a:t>esigned for Registered and Enrolled Nurses to update their knowledge of the use of comfort medications and syringe drivers in the management of symptoms in palliative care and at end of life.</a:t>
                      </a:r>
                      <a:endParaRPr lang="en-NZ" sz="1100" b="0" i="1" dirty="0">
                        <a:latin typeface="Calibri" panose="020F0502020204030204" pitchFamily="34" charset="0"/>
                        <a:ea typeface="Calibri" panose="020F0502020204030204" pitchFamily="34" charset="0"/>
                        <a:cs typeface="Calibri" panose="020F0502020204030204" pitchFamily="34" charset="0"/>
                      </a:endParaRPr>
                    </a:p>
                  </a:txBody>
                  <a:tcPr>
                    <a:solidFill>
                      <a:schemeClr val="tx2">
                        <a:lumMod val="20000"/>
                        <a:lumOff val="80000"/>
                      </a:schemeClr>
                    </a:solidFill>
                  </a:tcPr>
                </a:tc>
                <a:extLst>
                  <a:ext uri="{0D108BD9-81ED-4DB2-BD59-A6C34878D82A}">
                    <a16:rowId xmlns:a16="http://schemas.microsoft.com/office/drawing/2014/main" val="1477507572"/>
                  </a:ext>
                </a:extLst>
              </a:tr>
              <a:tr h="765800">
                <a:tc>
                  <a:txBody>
                    <a:bodyPr/>
                    <a:lstStyle/>
                    <a:p>
                      <a:endParaRPr lang="en-US" sz="1100" i="1" dirty="0">
                        <a:latin typeface="Calibri" panose="020F0502020204030204" pitchFamily="34" charset="0"/>
                        <a:ea typeface="Calibri" panose="020F0502020204030204" pitchFamily="34" charset="0"/>
                        <a:cs typeface="Calibri" panose="020F0502020204030204" pitchFamily="34" charset="0"/>
                      </a:endParaRPr>
                    </a:p>
                    <a:p>
                      <a:endParaRPr lang="en-US" sz="1100" i="1" dirty="0">
                        <a:latin typeface="Calibri" panose="020F0502020204030204" pitchFamily="34" charset="0"/>
                        <a:ea typeface="Calibri" panose="020F0502020204030204" pitchFamily="34" charset="0"/>
                        <a:cs typeface="Calibri" panose="020F0502020204030204" pitchFamily="34" charset="0"/>
                      </a:endParaRPr>
                    </a:p>
                    <a:p>
                      <a:endParaRPr lang="en-US" sz="1100" i="1" dirty="0">
                        <a:latin typeface="Calibri" panose="020F0502020204030204" pitchFamily="34" charset="0"/>
                        <a:ea typeface="Calibri" panose="020F0502020204030204" pitchFamily="34" charset="0"/>
                        <a:cs typeface="Calibri" panose="020F0502020204030204" pitchFamily="34" charset="0"/>
                      </a:endParaRPr>
                    </a:p>
                    <a:p>
                      <a:endParaRPr lang="en-NZ" sz="1100" i="1" dirty="0">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10003"/>
                  </a:ext>
                </a:extLst>
              </a:tr>
              <a:tr h="765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ea typeface="Calibri" panose="020F0502020204030204" pitchFamily="34" charset="0"/>
                          <a:cs typeface="Calibri" panose="020F0502020204030204" pitchFamily="34" charset="0"/>
                        </a:rPr>
                        <a:t>Fundamentals of Palliative Care:  </a:t>
                      </a:r>
                    </a:p>
                    <a:p>
                      <a:pPr marL="0" marR="0" indent="0" algn="l" defTabSz="914400" rtl="0" eaLnBrk="1" fontAlgn="auto" latinLnBrk="0" hangingPunct="1">
                        <a:lnSpc>
                          <a:spcPct val="100000"/>
                        </a:lnSpc>
                        <a:spcBef>
                          <a:spcPts val="0"/>
                        </a:spcBef>
                        <a:spcAft>
                          <a:spcPts val="0"/>
                        </a:spcAft>
                        <a:buClrTx/>
                        <a:buSzTx/>
                        <a:buFontTx/>
                        <a:buNone/>
                        <a:tabLst/>
                        <a:defRPr/>
                      </a:pPr>
                      <a:r>
                        <a:rPr lang="en-NZ" sz="1100" i="1" dirty="0">
                          <a:latin typeface="Calibri" panose="020F0502020204030204" pitchFamily="34" charset="0"/>
                          <a:ea typeface="Calibri" panose="020F0502020204030204" pitchFamily="34" charset="0"/>
                          <a:cs typeface="Calibri" panose="020F0502020204030204" pitchFamily="34" charset="0"/>
                        </a:rPr>
                        <a:t>This series of education modules has been specifically developed by Hospice New Zealand for all staff working in the aged residential sector and primary health. This is an introductory level course including a self learning commitment and pre and post module activities.</a:t>
                      </a:r>
                    </a:p>
                  </a:txBody>
                  <a:tcPr>
                    <a:solidFill>
                      <a:schemeClr val="accent1">
                        <a:lumMod val="20000"/>
                        <a:lumOff val="80000"/>
                      </a:schemeClr>
                    </a:solidFill>
                  </a:tcPr>
                </a:tc>
                <a:extLst>
                  <a:ext uri="{0D108BD9-81ED-4DB2-BD59-A6C34878D82A}">
                    <a16:rowId xmlns:a16="http://schemas.microsoft.com/office/drawing/2014/main" val="2528072440"/>
                  </a:ext>
                </a:extLst>
              </a:tr>
              <a:tr h="765800">
                <a:tc>
                  <a:txBody>
                    <a:bodyPr/>
                    <a:lstStyle/>
                    <a:p>
                      <a:endParaRPr lang="en-US" sz="1100" b="0" i="1" dirty="0">
                        <a:latin typeface="Calibri" panose="020F0502020204030204" pitchFamily="34" charset="0"/>
                        <a:ea typeface="Calibri" panose="020F0502020204030204" pitchFamily="34" charset="0"/>
                        <a:cs typeface="Calibri" panose="020F0502020204030204" pitchFamily="34" charset="0"/>
                      </a:endParaRPr>
                    </a:p>
                    <a:p>
                      <a:endParaRPr lang="en-US" sz="1100" b="0" i="1" dirty="0">
                        <a:latin typeface="Calibri" panose="020F0502020204030204" pitchFamily="34" charset="0"/>
                        <a:ea typeface="Calibri" panose="020F0502020204030204" pitchFamily="34" charset="0"/>
                        <a:cs typeface="Calibri" panose="020F0502020204030204" pitchFamily="34" charset="0"/>
                      </a:endParaRPr>
                    </a:p>
                    <a:p>
                      <a:endParaRPr lang="en-US" sz="1100" b="0" i="1" dirty="0">
                        <a:latin typeface="Calibri" panose="020F0502020204030204" pitchFamily="34" charset="0"/>
                        <a:ea typeface="Calibri" panose="020F0502020204030204" pitchFamily="34" charset="0"/>
                        <a:cs typeface="Calibri" panose="020F0502020204030204" pitchFamily="34" charset="0"/>
                      </a:endParaRPr>
                    </a:p>
                    <a:p>
                      <a:endParaRPr lang="en-NZ" sz="1100" b="0" i="1" dirty="0">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10005"/>
                  </a:ext>
                </a:extLst>
              </a:tr>
              <a:tr h="9499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200" b="1" i="0" dirty="0">
                          <a:latin typeface="Calibri" panose="020F0502020204030204" pitchFamily="34" charset="0"/>
                          <a:ea typeface="Calibri" panose="020F0502020204030204" pitchFamily="34" charset="0"/>
                          <a:cs typeface="Calibri" panose="020F0502020204030204" pitchFamily="34" charset="0"/>
                        </a:rPr>
                        <a:t>Palliative Care Lecture Series:</a:t>
                      </a:r>
                      <a:r>
                        <a:rPr lang="en-NZ" sz="1200" b="1" i="0" baseline="0" dirty="0">
                          <a:latin typeface="Calibri" panose="020F0502020204030204" pitchFamily="34" charset="0"/>
                          <a:ea typeface="Calibri" panose="020F0502020204030204" pitchFamily="34" charset="0"/>
                          <a:cs typeface="Calibri" panose="020F0502020204030204" pitchFamily="34" charset="0"/>
                        </a:rPr>
                        <a:t> </a:t>
                      </a:r>
                      <a:r>
                        <a:rPr lang="en-NZ" sz="1200" b="0" i="0" baseline="0" dirty="0">
                          <a:latin typeface="Calibri" panose="020F0502020204030204" pitchFamily="34" charset="0"/>
                          <a:ea typeface="Calibri" panose="020F0502020204030204" pitchFamily="34" charset="0"/>
                          <a:cs typeface="Calibri" panose="020F0502020204030204"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NZ" sz="1100" b="0" i="0" baseline="0" dirty="0">
                          <a:latin typeface="Calibri" panose="020F0502020204030204" pitchFamily="34" charset="0"/>
                          <a:ea typeface="Calibri" panose="020F0502020204030204" pitchFamily="34" charset="0"/>
                          <a:cs typeface="Calibri" panose="020F0502020204030204" pitchFamily="34" charset="0"/>
                        </a:rPr>
                        <a:t>A</a:t>
                      </a:r>
                      <a:r>
                        <a:rPr lang="en-NZ" sz="1100" b="0" i="1" dirty="0">
                          <a:latin typeface="Calibri" panose="020F0502020204030204" pitchFamily="34" charset="0"/>
                          <a:ea typeface="Calibri" panose="020F0502020204030204" pitchFamily="34" charset="0"/>
                          <a:cs typeface="Calibri" panose="020F0502020204030204" pitchFamily="34" charset="0"/>
                        </a:rPr>
                        <a:t>n opportunity each month to participate in lectures on topical subjects in palliative care via teleconference. These are provided by Hospice New Zealand with funding from the Cancer Research Trust New Zealand [formerly Genesis Oncology Trust]. Visit: the </a:t>
                      </a:r>
                      <a:r>
                        <a:rPr lang="en-NZ" sz="1100" b="0" i="1" dirty="0">
                          <a:solidFill>
                            <a:srgbClr val="3333CC"/>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Hospice NZ Palliative Care Lecture Series</a:t>
                      </a:r>
                      <a:r>
                        <a:rPr lang="en-NZ" sz="1100" b="0" i="1" dirty="0">
                          <a:solidFill>
                            <a:srgbClr val="3333CC"/>
                          </a:solidFill>
                          <a:latin typeface="Calibri" panose="020F0502020204030204" pitchFamily="34" charset="0"/>
                          <a:ea typeface="Calibri" panose="020F0502020204030204" pitchFamily="34" charset="0"/>
                          <a:cs typeface="Calibri" panose="020F0502020204030204" pitchFamily="34" charset="0"/>
                        </a:rPr>
                        <a:t> </a:t>
                      </a:r>
                      <a:r>
                        <a:rPr lang="en-NZ" sz="1100" b="0" i="1" dirty="0">
                          <a:solidFill>
                            <a:schemeClr val="tx1"/>
                          </a:solidFill>
                          <a:latin typeface="Calibri" panose="020F0502020204030204" pitchFamily="34" charset="0"/>
                          <a:ea typeface="Calibri" panose="020F0502020204030204" pitchFamily="34" charset="0"/>
                          <a:cs typeface="Calibri" panose="020F0502020204030204" pitchFamily="34" charset="0"/>
                        </a:rPr>
                        <a:t>to catch up on past lectures</a:t>
                      </a:r>
                      <a:r>
                        <a:rPr lang="en-NZ" sz="1100" b="0" i="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you may have missed.</a:t>
                      </a:r>
                      <a:endParaRPr lang="en-NZ" sz="1100" b="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nchor="ctr">
                    <a:solidFill>
                      <a:schemeClr val="accent1">
                        <a:lumMod val="20000"/>
                        <a:lumOff val="80000"/>
                      </a:schemeClr>
                    </a:solidFill>
                  </a:tcPr>
                </a:tc>
                <a:extLst>
                  <a:ext uri="{0D108BD9-81ED-4DB2-BD59-A6C34878D82A}">
                    <a16:rowId xmlns:a16="http://schemas.microsoft.com/office/drawing/2014/main" val="2676193180"/>
                  </a:ext>
                </a:extLst>
              </a:tr>
              <a:tr h="859746">
                <a:tc>
                  <a:txBody>
                    <a:bodyPr/>
                    <a:lstStyle/>
                    <a:p>
                      <a:endParaRPr lang="en-US" sz="1100" b="1" i="1" dirty="0">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10007"/>
                  </a:ext>
                </a:extLst>
              </a:tr>
              <a:tr h="933318">
                <a:tc>
                  <a:txBody>
                    <a:bodyPr/>
                    <a:lstStyle/>
                    <a:p>
                      <a:pPr rtl="0" eaLnBrk="1" latinLnBrk="0" hangingPunct="1"/>
                      <a:r>
                        <a:rPr lang="en-NZ" sz="1200" b="1" i="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An Introduction To Advanced Care Planning:  </a:t>
                      </a:r>
                      <a:endParaRPr lang="en-NZ" sz="1200" dirty="0">
                        <a:effectLst/>
                        <a:latin typeface="Calibri" panose="020F0502020204030204" pitchFamily="34" charset="0"/>
                        <a:ea typeface="Calibri" panose="020F0502020204030204" pitchFamily="34" charset="0"/>
                        <a:cs typeface="Calibri" panose="020F0502020204030204" pitchFamily="34" charset="0"/>
                      </a:endParaRPr>
                    </a:p>
                    <a:p>
                      <a:pPr rtl="0" eaLnBrk="1" latinLnBrk="0" hangingPunct="1"/>
                      <a:r>
                        <a:rPr lang="en-GB" sz="1100" b="0" i="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Explore the importance of Advanced Care Planning and help build your confidence to start 'Conversations that Count' with clients and patients.  This course is available online so to login or register please visit the </a:t>
                      </a:r>
                      <a:r>
                        <a:rPr lang="en-GB" sz="1100" b="0" i="1" kern="1200" dirty="0">
                          <a:solidFill>
                            <a:srgbClr val="3333CC"/>
                          </a:solidFill>
                          <a:effectLst/>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Advance Care Planning website </a:t>
                      </a:r>
                      <a:endParaRPr lang="en-NZ" sz="1100" b="0" i="1" dirty="0">
                        <a:latin typeface="Calibri" panose="020F0502020204030204" pitchFamily="34" charset="0"/>
                        <a:ea typeface="Calibri" panose="020F0502020204030204" pitchFamily="34" charset="0"/>
                        <a:cs typeface="Calibri" panose="020F0502020204030204" pitchFamily="34" charset="0"/>
                      </a:endParaRPr>
                    </a:p>
                  </a:txBody>
                  <a:tcPr anchor="ctr">
                    <a:solidFill>
                      <a:schemeClr val="accent1">
                        <a:lumMod val="20000"/>
                        <a:lumOff val="80000"/>
                      </a:schemeClr>
                    </a:solidFill>
                  </a:tcPr>
                </a:tc>
                <a:extLst>
                  <a:ext uri="{0D108BD9-81ED-4DB2-BD59-A6C34878D82A}">
                    <a16:rowId xmlns:a16="http://schemas.microsoft.com/office/drawing/2014/main" val="4022263491"/>
                  </a:ext>
                </a:extLst>
              </a:tr>
            </a:tbl>
          </a:graphicData>
        </a:graphic>
      </p:graphicFrame>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7237" y="4368173"/>
            <a:ext cx="3115592" cy="503417"/>
          </a:xfrm>
          <a:prstGeom prst="rect">
            <a:avLst/>
          </a:prstGeom>
        </p:spPr>
      </p:pic>
      <p:pic>
        <p:nvPicPr>
          <p:cNvPr id="13" name="Picture 12"/>
          <p:cNvPicPr/>
          <p:nvPr/>
        </p:nvPicPr>
        <p:blipFill>
          <a:blip r:embed="rId7">
            <a:extLst>
              <a:ext uri="{28A0092B-C50C-407E-A947-70E740481C1C}">
                <a14:useLocalDpi xmlns:a14="http://schemas.microsoft.com/office/drawing/2010/main" val="0"/>
              </a:ext>
            </a:extLst>
          </a:blip>
          <a:srcRect/>
          <a:stretch>
            <a:fillRect/>
          </a:stretch>
        </p:blipFill>
        <p:spPr bwMode="auto">
          <a:xfrm>
            <a:off x="217237" y="5915154"/>
            <a:ext cx="2154684" cy="521936"/>
          </a:xfrm>
          <a:prstGeom prst="rect">
            <a:avLst/>
          </a:prstGeom>
          <a:noFill/>
        </p:spPr>
      </p:pic>
      <p:pic>
        <p:nvPicPr>
          <p:cNvPr id="8" name="Picture 7">
            <a:extLst>
              <a:ext uri="{FF2B5EF4-FFF2-40B4-BE49-F238E27FC236}">
                <a16:creationId xmlns:a16="http://schemas.microsoft.com/office/drawing/2014/main" id="{BC6FBE86-80AE-40F7-9CF1-887E5591F393}"/>
              </a:ext>
            </a:extLst>
          </p:cNvPr>
          <p:cNvPicPr>
            <a:picLocks noChangeAspect="1"/>
          </p:cNvPicPr>
          <p:nvPr/>
        </p:nvPicPr>
        <p:blipFill>
          <a:blip r:embed="rId8"/>
          <a:stretch>
            <a:fillRect/>
          </a:stretch>
        </p:blipFill>
        <p:spPr>
          <a:xfrm>
            <a:off x="223015" y="2911923"/>
            <a:ext cx="1217351" cy="675621"/>
          </a:xfrm>
          <a:prstGeom prst="rect">
            <a:avLst/>
          </a:prstGeom>
        </p:spPr>
      </p:pic>
      <p:pic>
        <p:nvPicPr>
          <p:cNvPr id="16" name="Picture 15">
            <a:extLst>
              <a:ext uri="{FF2B5EF4-FFF2-40B4-BE49-F238E27FC236}">
                <a16:creationId xmlns:a16="http://schemas.microsoft.com/office/drawing/2014/main" id="{766FC444-1F41-4258-BE59-15DE23ABAFEF}"/>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9447" b="6000"/>
          <a:stretch/>
        </p:blipFill>
        <p:spPr>
          <a:xfrm>
            <a:off x="184963" y="7535611"/>
            <a:ext cx="1340897" cy="713002"/>
          </a:xfrm>
          <a:prstGeom prst="rect">
            <a:avLst/>
          </a:prstGeom>
        </p:spPr>
      </p:pic>
      <p:sp>
        <p:nvSpPr>
          <p:cNvPr id="17" name="Footer Placeholder 1">
            <a:extLst>
              <a:ext uri="{FF2B5EF4-FFF2-40B4-BE49-F238E27FC236}">
                <a16:creationId xmlns:a16="http://schemas.microsoft.com/office/drawing/2014/main" id="{6978EF5C-13BB-425C-87DD-9B2A567CD505}"/>
              </a:ext>
            </a:extLst>
          </p:cNvPr>
          <p:cNvSpPr>
            <a:spLocks noGrp="1"/>
          </p:cNvSpPr>
          <p:nvPr>
            <p:ph type="ftr" sz="quarter" idx="11"/>
          </p:nvPr>
        </p:nvSpPr>
        <p:spPr>
          <a:xfrm>
            <a:off x="217237" y="9460063"/>
            <a:ext cx="6380115"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10" name="Picture 9">
            <a:extLst>
              <a:ext uri="{FF2B5EF4-FFF2-40B4-BE49-F238E27FC236}">
                <a16:creationId xmlns:a16="http://schemas.microsoft.com/office/drawing/2014/main" id="{2C4B41A7-BFC7-CB1F-C184-FE661B23DE84}"/>
              </a:ext>
            </a:extLst>
          </p:cNvPr>
          <p:cNvPicPr>
            <a:picLocks noChangeAspect="1"/>
          </p:cNvPicPr>
          <p:nvPr/>
        </p:nvPicPr>
        <p:blipFill rotWithShape="1">
          <a:blip r:embed="rId10">
            <a:extLst>
              <a:ext uri="{28A0092B-C50C-407E-A947-70E740481C1C}">
                <a14:useLocalDpi xmlns:a14="http://schemas.microsoft.com/office/drawing/2010/main" val="0"/>
              </a:ext>
            </a:extLst>
          </a:blip>
          <a:srcRect l="27685" t="2016" r="12007" b="-12203"/>
          <a:stretch/>
        </p:blipFill>
        <p:spPr>
          <a:xfrm>
            <a:off x="433136" y="1228524"/>
            <a:ext cx="721895" cy="898607"/>
          </a:xfrm>
          <a:prstGeom prst="rect">
            <a:avLst/>
          </a:prstGeom>
        </p:spPr>
      </p:pic>
      <p:pic>
        <p:nvPicPr>
          <p:cNvPr id="11" name="Picture 10">
            <a:extLst>
              <a:ext uri="{FF2B5EF4-FFF2-40B4-BE49-F238E27FC236}">
                <a16:creationId xmlns:a16="http://schemas.microsoft.com/office/drawing/2014/main" id="{42E58722-1898-1610-8209-7875B2DDD877}"/>
              </a:ext>
            </a:extLst>
          </p:cNvPr>
          <p:cNvPicPr>
            <a:picLocks noChangeAspect="1"/>
          </p:cNvPicPr>
          <p:nvPr/>
        </p:nvPicPr>
        <p:blipFill rotWithShape="1">
          <a:blip r:embed="rId11"/>
          <a:srcRect t="2653" b="-1"/>
          <a:stretch/>
        </p:blipFill>
        <p:spPr>
          <a:xfrm>
            <a:off x="1058779" y="1177134"/>
            <a:ext cx="886827" cy="856447"/>
          </a:xfrm>
          <a:prstGeom prst="rect">
            <a:avLst/>
          </a:prstGeom>
        </p:spPr>
      </p:pic>
    </p:spTree>
    <p:extLst>
      <p:ext uri="{BB962C8B-B14F-4D97-AF65-F5344CB8AC3E}">
        <p14:creationId xmlns:p14="http://schemas.microsoft.com/office/powerpoint/2010/main" val="1384480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8212" y="21597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effectLst>
                  <a:outerShdw blurRad="38100" dist="38100" dir="2700000" algn="tl">
                    <a:srgbClr val="000000">
                      <a:alpha val="43137"/>
                    </a:srgbClr>
                  </a:outerShdw>
                </a:effectLst>
                <a:latin typeface="Calibri" panose="020F0502020204030204" pitchFamily="34" charset="0"/>
              </a:rPr>
              <a:t>Palliative Care Education Plan 2026</a:t>
            </a:r>
            <a:endParaRPr lang="en-NZ" sz="2400" b="1" dirty="0">
              <a:effectLst>
                <a:outerShdw blurRad="38100" dist="38100" dir="2700000" algn="tl">
                  <a:srgbClr val="000000">
                    <a:alpha val="43137"/>
                  </a:srgbClr>
                </a:outerShdw>
              </a:effectLst>
              <a:latin typeface="Calibri" panose="020F050202020403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509299768"/>
              </p:ext>
            </p:extLst>
          </p:nvPr>
        </p:nvGraphicFramePr>
        <p:xfrm>
          <a:off x="144048" y="2313013"/>
          <a:ext cx="6479698" cy="7039628"/>
        </p:xfrm>
        <a:graphic>
          <a:graphicData uri="http://schemas.openxmlformats.org/drawingml/2006/table">
            <a:tbl>
              <a:tblPr firstRow="1" firstCol="1" bandRow="1">
                <a:tableStyleId>{5C22544A-7EE6-4342-B048-85BDC9FD1C3A}</a:tableStyleId>
              </a:tblPr>
              <a:tblGrid>
                <a:gridCol w="926036">
                  <a:extLst>
                    <a:ext uri="{9D8B030D-6E8A-4147-A177-3AD203B41FA5}">
                      <a16:colId xmlns:a16="http://schemas.microsoft.com/office/drawing/2014/main" val="20000"/>
                    </a:ext>
                  </a:extLst>
                </a:gridCol>
                <a:gridCol w="1240857">
                  <a:extLst>
                    <a:ext uri="{9D8B030D-6E8A-4147-A177-3AD203B41FA5}">
                      <a16:colId xmlns:a16="http://schemas.microsoft.com/office/drawing/2014/main" val="20001"/>
                    </a:ext>
                  </a:extLst>
                </a:gridCol>
                <a:gridCol w="1118623">
                  <a:extLst>
                    <a:ext uri="{9D8B030D-6E8A-4147-A177-3AD203B41FA5}">
                      <a16:colId xmlns:a16="http://schemas.microsoft.com/office/drawing/2014/main" val="3094870591"/>
                    </a:ext>
                  </a:extLst>
                </a:gridCol>
                <a:gridCol w="137906">
                  <a:extLst>
                    <a:ext uri="{9D8B030D-6E8A-4147-A177-3AD203B41FA5}">
                      <a16:colId xmlns:a16="http://schemas.microsoft.com/office/drawing/2014/main" val="3175838342"/>
                    </a:ext>
                  </a:extLst>
                </a:gridCol>
                <a:gridCol w="1143519">
                  <a:extLst>
                    <a:ext uri="{9D8B030D-6E8A-4147-A177-3AD203B41FA5}">
                      <a16:colId xmlns:a16="http://schemas.microsoft.com/office/drawing/2014/main" val="20003"/>
                    </a:ext>
                  </a:extLst>
                </a:gridCol>
                <a:gridCol w="1084956">
                  <a:extLst>
                    <a:ext uri="{9D8B030D-6E8A-4147-A177-3AD203B41FA5}">
                      <a16:colId xmlns:a16="http://schemas.microsoft.com/office/drawing/2014/main" val="20004"/>
                    </a:ext>
                  </a:extLst>
                </a:gridCol>
                <a:gridCol w="126342">
                  <a:extLst>
                    <a:ext uri="{9D8B030D-6E8A-4147-A177-3AD203B41FA5}">
                      <a16:colId xmlns:a16="http://schemas.microsoft.com/office/drawing/2014/main" val="3168025090"/>
                    </a:ext>
                  </a:extLst>
                </a:gridCol>
                <a:gridCol w="701459">
                  <a:extLst>
                    <a:ext uri="{9D8B030D-6E8A-4147-A177-3AD203B41FA5}">
                      <a16:colId xmlns:a16="http://schemas.microsoft.com/office/drawing/2014/main" val="568739501"/>
                    </a:ext>
                  </a:extLst>
                </a:gridCol>
              </a:tblGrid>
              <a:tr h="240835">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FEBRUARY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Target</a:t>
                      </a:r>
                      <a:r>
                        <a:rPr lang="en-NZ" sz="1200" b="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Audience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gridSpan="2">
                  <a:txBody>
                    <a:bodyPr/>
                    <a:lstStyle/>
                    <a:p>
                      <a:pPr marR="111125" algn="ctr">
                        <a:spcAft>
                          <a:spcPts val="0"/>
                        </a:spcAft>
                      </a:pP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pPr marR="111125" algn="ctr">
                        <a:spcAft>
                          <a:spcPts val="0"/>
                        </a:spcAft>
                      </a:pP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855057794"/>
                  </a:ext>
                </a:extLst>
              </a:tr>
              <a:tr h="36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Friday  6</a:t>
                      </a: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i="1" dirty="0">
                          <a:solidFill>
                            <a:schemeClr val="tx1"/>
                          </a:solidFill>
                          <a:latin typeface="Calibri" panose="020F0502020204030204" pitchFamily="34" charset="0"/>
                          <a:ea typeface="Calibri" panose="020F0502020204030204" pitchFamily="34" charset="0"/>
                          <a:cs typeface="Calibri" panose="020F0502020204030204" pitchFamily="34" charset="0"/>
                        </a:rPr>
                        <a:t>WAITANGI</a:t>
                      </a:r>
                      <a:r>
                        <a:rPr lang="en-US" sz="1050" b="1" i="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DAY OBSERVED</a:t>
                      </a:r>
                      <a:endParaRPr lang="en-NZ" sz="1050" b="1"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108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NZ"/>
                    </a:p>
                  </a:txBody>
                  <a:tcPr/>
                </a:tc>
                <a:tc hMerge="1">
                  <a:txBody>
                    <a:bodyPr/>
                    <a:lstStyle/>
                    <a:p>
                      <a:endParaRPr lang="en-NZ"/>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sz="90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sz="900">
                        <a:effectLst/>
                        <a:latin typeface="Calibri" pitchFamily="34" charset="0"/>
                        <a:ea typeface="Times New Roman"/>
                        <a:cs typeface="Calibri" pitchFamily="34" charset="0"/>
                      </a:endParaRPr>
                    </a:p>
                  </a:txBody>
                  <a:tcPr marL="43904" marR="439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050" b="1"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72000" marR="792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050" b="1"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108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5234501"/>
                  </a:ext>
                </a:extLst>
              </a:tr>
              <a:tr h="844293">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Thursday 5 </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Palliative Care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Lecture Series</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effectLst/>
                          <a:latin typeface="Calibri" panose="020F0502020204030204" pitchFamily="34" charset="0"/>
                          <a:ea typeface="Calibri" panose="020F0502020204030204" pitchFamily="34" charset="0"/>
                          <a:cs typeface="Calibri" panose="020F0502020204030204" pitchFamily="34" charset="0"/>
                        </a:rPr>
                        <a:t>All Health Professionals</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End of Life care needs for people with MND</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r>
                        <a:rPr lang="en-NZ" sz="1000" b="1" dirty="0">
                          <a:latin typeface="Calibri" panose="020F0502020204030204" pitchFamily="34" charset="0"/>
                          <a:ea typeface="Calibri" panose="020F0502020204030204" pitchFamily="34" charset="0"/>
                          <a:cs typeface="Calibri" panose="020F0502020204030204" pitchFamily="34" charset="0"/>
                        </a:rPr>
                        <a:t>Dr Natalie Gauld</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R="111125" algn="l">
                        <a:spcAft>
                          <a:spcPts val="0"/>
                        </a:spcAft>
                      </a:pPr>
                      <a:r>
                        <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07:30-08:30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l">
                        <a:spcAft>
                          <a:spcPts val="0"/>
                        </a:spcAft>
                      </a:pPr>
                      <a:r>
                        <a:rPr lang="en-US" sz="1000" b="0">
                          <a:solidFill>
                            <a:schemeClr val="tx1"/>
                          </a:solidFill>
                          <a:effectLst/>
                          <a:latin typeface="Calibri" panose="020F0502020204030204" pitchFamily="34" charset="0"/>
                          <a:ea typeface="Calibri" panose="020F0502020204030204" pitchFamily="34" charset="0"/>
                          <a:cs typeface="Calibri" panose="020F0502020204030204" pitchFamily="34" charset="0"/>
                        </a:rPr>
                        <a:t>07:30-08:30</a:t>
                      </a:r>
                      <a:endPar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045023"/>
                  </a:ext>
                </a:extLst>
              </a:tr>
              <a:tr h="576000">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Tuesday 17</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Comfort Medication &amp; Syringe Driver</a:t>
                      </a:r>
                      <a:r>
                        <a:rPr lang="en-NZ" sz="1000" b="1" baseline="0"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 Training </a:t>
                      </a:r>
                      <a:endParaRPr lang="en-NZ" sz="1000" b="1" dirty="0">
                        <a:solidFill>
                          <a:srgbClr val="000066"/>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Enrolled Nurses </a:t>
                      </a: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be done onsite at each ARC facility</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r>
                        <a:rPr lang="en-US" sz="1000" b="1" dirty="0">
                          <a:latin typeface="Calibri" panose="020F0502020204030204" pitchFamily="34" charset="0"/>
                          <a:ea typeface="Calibri" panose="020F0502020204030204" pitchFamily="34" charset="0"/>
                          <a:cs typeface="Calibri" panose="020F0502020204030204" pitchFamily="34" charset="0"/>
                        </a:rPr>
                        <a:t>Kerri</a:t>
                      </a:r>
                      <a:r>
                        <a:rPr lang="en-US" sz="1000" b="1" baseline="0" dirty="0">
                          <a:latin typeface="Calibri" panose="020F0502020204030204" pitchFamily="34" charset="0"/>
                          <a:ea typeface="Calibri" panose="020F0502020204030204" pitchFamily="34" charset="0"/>
                          <a:cs typeface="Calibri" panose="020F0502020204030204" pitchFamily="34" charset="0"/>
                        </a:rPr>
                        <a:t> Hale</a:t>
                      </a:r>
                      <a:endParaRPr lang="en-NZ" sz="1000" b="1" dirty="0">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R="111125" algn="ctr">
                        <a:spcAft>
                          <a:spcPts val="0"/>
                        </a:spcAft>
                      </a:pPr>
                      <a:r>
                        <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a:solidFill>
                            <a:schemeClr val="tx1"/>
                          </a:solidFill>
                          <a:effectLst/>
                          <a:latin typeface="Calibri" panose="020F0502020204030204" pitchFamily="34" charset="0"/>
                          <a:ea typeface="Calibri" panose="020F0502020204030204" pitchFamily="34" charset="0"/>
                          <a:cs typeface="Calibri" panose="020F0502020204030204" pitchFamily="34" charset="0"/>
                        </a:rPr>
                        <a:t>09:00-12:00</a:t>
                      </a:r>
                      <a:endPar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208406"/>
                  </a:ext>
                </a:extLst>
              </a:tr>
              <a:tr h="972000">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Tuesday 17</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Fundamentals of Palliative Care</a:t>
                      </a:r>
                      <a:r>
                        <a:rPr lang="en-NZ" sz="1000" b="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Module 1: </a:t>
                      </a:r>
                      <a:r>
                        <a:rPr lang="en-US" sz="1000" b="1" i="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(Essence of Palliative Care)</a:t>
                      </a:r>
                      <a:endParaRPr lang="en-NZ" sz="1000" b="1" i="1"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Registered Nurses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ea typeface="Calibri" panose="020F0502020204030204" pitchFamily="34" charset="0"/>
                          <a:cs typeface="Calibri" panose="020F0502020204030204" pitchFamily="34" charset="0"/>
                        </a:rPr>
                        <a:t>Allied Health </a:t>
                      </a:r>
                      <a:endParaRPr lang="en-NZ" sz="1000" b="0" baseline="0" dirty="0">
                        <a:latin typeface="Calibri" panose="020F0502020204030204" pitchFamily="34" charset="0"/>
                        <a:ea typeface="Calibri" panose="020F0502020204030204" pitchFamily="34"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Enrolled Nurses</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ea typeface="Calibri" panose="020F0502020204030204" pitchFamily="34" charset="0"/>
                          <a:cs typeface="Calibri" panose="020F0502020204030204" pitchFamily="34" charset="0"/>
                        </a:rPr>
                        <a:t>Care Workers </a:t>
                      </a: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en-US"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Kerri Hale</a:t>
                      </a:r>
                      <a:endPar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15:00-17:00</a:t>
                      </a:r>
                      <a:endPar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Calibri" panose="020F0502020204030204" pitchFamily="34" charset="0"/>
                          <a:ea typeface="Calibri" panose="020F0502020204030204" pitchFamily="34" charset="0"/>
                          <a:cs typeface="Calibri" panose="020F0502020204030204" pitchFamily="34" charset="0"/>
                        </a:rPr>
                        <a:t>15:00-17:00</a:t>
                      </a:r>
                      <a:endPar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242809"/>
                  </a:ext>
                </a:extLst>
              </a:tr>
              <a:tr h="378518">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MARCH</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effectLst/>
                          <a:latin typeface="Calibri" panose="020F0502020204030204" pitchFamily="34" charset="0"/>
                          <a:ea typeface="Calibri" panose="020F0502020204030204" pitchFamily="34" charset="0"/>
                          <a:cs typeface="Calibri" panose="020F0502020204030204" pitchFamily="34" charset="0"/>
                        </a:rPr>
                        <a:t>WORKSHOP</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ea typeface="Calibri" panose="020F0502020204030204" pitchFamily="34" charset="0"/>
                          <a:cs typeface="Calibri" panose="020F0502020204030204" pitchFamily="34" charset="0"/>
                        </a:rPr>
                        <a:t>Target</a:t>
                      </a:r>
                      <a:r>
                        <a:rPr lang="en-NZ" sz="1200" b="1" baseline="0" dirty="0">
                          <a:latin typeface="Calibri" panose="020F0502020204030204" pitchFamily="34" charset="0"/>
                          <a:ea typeface="Calibri" panose="020F0502020204030204" pitchFamily="34" charset="0"/>
                          <a:cs typeface="Calibri" panose="020F0502020204030204" pitchFamily="34" charset="0"/>
                        </a:rPr>
                        <a:t> Audience</a:t>
                      </a:r>
                      <a:endParaRPr lang="en-NZ" sz="12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2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ea typeface="Calibri" panose="020F0502020204030204" pitchFamily="34" charset="0"/>
                          <a:cs typeface="Calibri" panose="020F0502020204030204" pitchFamily="34" charset="0"/>
                        </a:rPr>
                        <a:t>Venue</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gridSpan="2">
                  <a:txBody>
                    <a:bodyPr/>
                    <a:lstStyle/>
                    <a:p>
                      <a:pPr algn="ctr"/>
                      <a:r>
                        <a:rPr lang="en-NZ" sz="1200" b="1" dirty="0">
                          <a:latin typeface="Calibri" panose="020F0502020204030204" pitchFamily="34" charset="0"/>
                          <a:ea typeface="Calibri" panose="020F0502020204030204" pitchFamily="34" charset="0"/>
                          <a:cs typeface="Calibri" panose="020F0502020204030204" pitchFamily="34" charset="0"/>
                        </a:rPr>
                        <a:t>Educator</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pPr marR="111125" algn="ctr">
                        <a:spcAft>
                          <a:spcPts val="0"/>
                        </a:spcAft>
                      </a:pP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R="111125" algn="ctr">
                        <a:spcAft>
                          <a:spcPts val="0"/>
                        </a:spcAft>
                      </a:pPr>
                      <a:r>
                        <a:rPr lang="en-US" sz="1200" b="1">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endPar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1"/>
                  </a:ext>
                </a:extLst>
              </a:tr>
              <a:tr h="858918">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Thursday 5</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ea typeface="Calibri" panose="020F0502020204030204" pitchFamily="34" charset="0"/>
                          <a:cs typeface="Calibri" panose="020F0502020204030204" pitchFamily="34" charset="0"/>
                        </a:rPr>
                        <a:t>Palliative Care Lecture Series</a:t>
                      </a:r>
                      <a:endParaRPr lang="en-NZ" sz="1000" b="1" baseline="0" dirty="0">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All</a:t>
                      </a:r>
                      <a:r>
                        <a:rPr lang="en-NZ" sz="100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Health Professionals</a:t>
                      </a:r>
                      <a:endParaRPr lang="en-NZ" sz="1000" b="1" baseline="0" dirty="0">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b="1" baseline="0" dirty="0">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Insights into Mental health Care &amp; Inequality</a:t>
                      </a:r>
                      <a:endParaRPr lang="en-NZ" sz="1000"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r>
                        <a:rPr lang="en-NZ" sz="1000" b="1" i="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Dr Ruth Cunningham</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a:r>
                        <a:rPr lang="en-NZ" sz="1000">
                          <a:solidFill>
                            <a:schemeClr val="tx1"/>
                          </a:solidFill>
                          <a:latin typeface="Calibri" panose="020F0502020204030204" pitchFamily="34" charset="0"/>
                          <a:ea typeface="Calibri" panose="020F0502020204030204" pitchFamily="34" charset="0"/>
                          <a:cs typeface="Calibri" panose="020F0502020204030204" pitchFamily="34" charset="0"/>
                        </a:rPr>
                        <a:t>07:30–08:30</a:t>
                      </a:r>
                      <a:endParaRPr lang="en-NZ"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a:solidFill>
                            <a:schemeClr val="tx1"/>
                          </a:solidFill>
                          <a:latin typeface="Calibri" panose="020F0502020204030204" pitchFamily="34" charset="0"/>
                          <a:ea typeface="Calibri" panose="020F0502020204030204" pitchFamily="34" charset="0"/>
                          <a:cs typeface="Calibri" panose="020F0502020204030204" pitchFamily="34" charset="0"/>
                        </a:rPr>
                        <a:t>07:30–08:30</a:t>
                      </a:r>
                      <a:endParaRPr lang="en-NZ"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9151742"/>
                  </a:ext>
                </a:extLst>
              </a:tr>
              <a:tr h="572199">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Tuesday 17</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Comfort Medication &amp; Syringe Driver</a:t>
                      </a:r>
                      <a:r>
                        <a:rPr lang="en-NZ" sz="1000" b="1" baseline="0" dirty="0">
                          <a:solidFill>
                            <a:srgbClr val="000066"/>
                          </a:solidFill>
                          <a:effectLst/>
                          <a:latin typeface="Calibri" panose="020F0502020204030204" pitchFamily="34" charset="0"/>
                          <a:ea typeface="Calibri" panose="020F0502020204030204" pitchFamily="34" charset="0"/>
                          <a:cs typeface="Calibri" panose="020F0502020204030204" pitchFamily="34" charset="0"/>
                        </a:rPr>
                        <a:t> Training </a:t>
                      </a: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Enrolled Nurses </a:t>
                      </a: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1" dirty="0">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 be done onsite at each ARC facility</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r>
                        <a:rPr lang="en-US" sz="1000" b="1" dirty="0">
                          <a:latin typeface="Calibri" panose="020F0502020204030204" pitchFamily="34" charset="0"/>
                          <a:ea typeface="Calibri" panose="020F0502020204030204" pitchFamily="34" charset="0"/>
                          <a:cs typeface="Calibri" panose="020F0502020204030204" pitchFamily="34" charset="0"/>
                        </a:rPr>
                        <a:t>Kerri Hale </a:t>
                      </a:r>
                      <a:endParaRPr lang="en-NZ" sz="1000" b="1" dirty="0">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R="111125" algn="ctr">
                        <a:spcAft>
                          <a:spcPts val="0"/>
                        </a:spcAft>
                      </a:pPr>
                      <a:r>
                        <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a:solidFill>
                            <a:schemeClr val="tx1"/>
                          </a:solidFill>
                          <a:effectLst/>
                          <a:latin typeface="Calibri" panose="020F0502020204030204" pitchFamily="34" charset="0"/>
                          <a:ea typeface="Calibri" panose="020F0502020204030204" pitchFamily="34" charset="0"/>
                          <a:cs typeface="Calibri" panose="020F0502020204030204" pitchFamily="34" charset="0"/>
                        </a:rPr>
                        <a:t>09:00-12:00</a:t>
                      </a:r>
                      <a:endParaRPr lang="en-US" sz="10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598037">
                <a:tc>
                  <a:txBody>
                    <a:bodyPr/>
                    <a:lstStyle/>
                    <a:p>
                      <a:pPr algn="ctr">
                        <a:spcAft>
                          <a:spcPts val="0"/>
                        </a:spcAft>
                      </a:pPr>
                      <a:r>
                        <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Tuesday 17</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Fundamentals of Palliative Care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400" b="1"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Module 2: (</a:t>
                      </a:r>
                      <a:r>
                        <a:rPr lang="en-US" sz="1000" b="1" i="1" baseline="0" dirty="0">
                          <a:solidFill>
                            <a:schemeClr val="accent4"/>
                          </a:solidFill>
                          <a:effectLst/>
                          <a:latin typeface="Calibri" panose="020F0502020204030204" pitchFamily="34" charset="0"/>
                          <a:ea typeface="Calibri" panose="020F0502020204030204" pitchFamily="34" charset="0"/>
                          <a:cs typeface="Calibri" panose="020F0502020204030204" pitchFamily="34" charset="0"/>
                        </a:rPr>
                        <a:t>Ethical Issues in Palliative Care)</a:t>
                      </a:r>
                      <a:endParaRPr lang="en-NZ" sz="1000" b="1" i="1" dirty="0">
                        <a:solidFill>
                          <a:schemeClr val="accent4"/>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ea typeface="Calibri" panose="020F0502020204030204" pitchFamily="34" charset="0"/>
                          <a:cs typeface="Calibri" panose="020F0502020204030204" pitchFamily="34" charset="0"/>
                        </a:rPr>
                        <a:t>Allied Health </a:t>
                      </a:r>
                      <a:endParaRPr lang="en-NZ" sz="1000" b="0" baseline="0" dirty="0">
                        <a:latin typeface="Calibri" panose="020F0502020204030204" pitchFamily="34" charset="0"/>
                        <a:ea typeface="Calibri" panose="020F0502020204030204" pitchFamily="34" charset="0"/>
                        <a:cs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ea typeface="Calibri" panose="020F0502020204030204" pitchFamily="34" charset="0"/>
                          <a:cs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ea typeface="Calibri" panose="020F0502020204030204" pitchFamily="34" charset="0"/>
                          <a:cs typeface="Calibri" panose="020F0502020204030204" pitchFamily="34" charset="0"/>
                        </a:rPr>
                        <a:t>Care Workers </a:t>
                      </a: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en-US"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Kerri Hale</a:t>
                      </a:r>
                      <a:endParaRPr lang="en-NZ" sz="10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15:00-17:00</a:t>
                      </a:r>
                    </a:p>
                    <a:p>
                      <a:pPr marL="0" marR="111125"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111125"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15:00-17:00</a:t>
                      </a:r>
                    </a:p>
                    <a:p>
                      <a:pPr marL="0" marR="111125" indent="0" algn="ctr"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38828">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1" dirty="0">
                          <a:solidFill>
                            <a:schemeClr val="tx1"/>
                          </a:solidFill>
                          <a:latin typeface="Calibri" panose="020F0502020204030204" pitchFamily="34" charset="0"/>
                          <a:cs typeface="Calibri" panose="020F0502020204030204" pitchFamily="34" charset="0"/>
                        </a:rPr>
                        <a:t>TERM 1 SCHOOL HOLDAYS   2  – 19  April  2026</a:t>
                      </a:r>
                    </a:p>
                    <a:p>
                      <a:pPr algn="ctr">
                        <a:spcAft>
                          <a:spcPts val="0"/>
                        </a:spcAft>
                      </a:pPr>
                      <a:endParaRPr lang="en-NZ" sz="1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sz="105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08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NZ"/>
                    </a:p>
                  </a:txBody>
                  <a:tcPr/>
                </a:tc>
                <a:tc hMerge="1">
                  <a:txBody>
                    <a:bodyPr/>
                    <a:lstStyle/>
                    <a:p>
                      <a:endParaRPr lang="en-NZ"/>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l">
                        <a:spcAft>
                          <a:spcPts val="0"/>
                        </a:spcAft>
                      </a:pPr>
                      <a:endPar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sz="105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sz="105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108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78554283"/>
                  </a:ext>
                </a:extLst>
              </a:tr>
            </a:tbl>
          </a:graphicData>
        </a:graphic>
      </p:graphicFrame>
      <p:sp>
        <p:nvSpPr>
          <p:cNvPr id="12" name="TextBox 11">
            <a:extLst>
              <a:ext uri="{FF2B5EF4-FFF2-40B4-BE49-F238E27FC236}">
                <a16:creationId xmlns:a16="http://schemas.microsoft.com/office/drawing/2014/main" id="{0A2A396D-A24C-4A4E-BD3E-6A303B2DCDDF}"/>
              </a:ext>
            </a:extLst>
          </p:cNvPr>
          <p:cNvSpPr txBox="1"/>
          <p:nvPr/>
        </p:nvSpPr>
        <p:spPr>
          <a:xfrm>
            <a:off x="0" y="9341264"/>
            <a:ext cx="1525860" cy="215444"/>
          </a:xfrm>
          <a:prstGeom prst="rect">
            <a:avLst/>
          </a:prstGeom>
          <a:noFill/>
        </p:spPr>
        <p:txBody>
          <a:bodyPr wrap="square" rtlCol="0">
            <a:spAutoFit/>
          </a:bodyPr>
          <a:lstStyle/>
          <a:p>
            <a:pPr algn="ctr"/>
            <a:r>
              <a:rPr lang="en-NZ" sz="800">
                <a:latin typeface="Calibri" panose="020F0502020204030204" pitchFamily="34" charset="0"/>
              </a:rPr>
              <a:t>Page 2</a:t>
            </a:r>
          </a:p>
        </p:txBody>
      </p:sp>
      <p:sp>
        <p:nvSpPr>
          <p:cNvPr id="2" name="Left Brace 1">
            <a:extLst>
              <a:ext uri="{FF2B5EF4-FFF2-40B4-BE49-F238E27FC236}">
                <a16:creationId xmlns:a16="http://schemas.microsoft.com/office/drawing/2014/main" id="{8B5A23EF-0EBD-4064-8336-362FE5863BBD}"/>
              </a:ext>
            </a:extLst>
          </p:cNvPr>
          <p:cNvSpPr/>
          <p:nvPr/>
        </p:nvSpPr>
        <p:spPr>
          <a:xfrm>
            <a:off x="3095249" y="-1023664"/>
            <a:ext cx="45719" cy="457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0" name="Footer Placeholder 1">
            <a:extLst>
              <a:ext uri="{FF2B5EF4-FFF2-40B4-BE49-F238E27FC236}">
                <a16:creationId xmlns:a16="http://schemas.microsoft.com/office/drawing/2014/main" id="{6ED7B6B2-F055-4FE5-9E37-545AE74144AA}"/>
              </a:ext>
            </a:extLst>
          </p:cNvPr>
          <p:cNvSpPr>
            <a:spLocks noGrp="1"/>
          </p:cNvSpPr>
          <p:nvPr>
            <p:ph type="ftr" sz="quarter" idx="11"/>
          </p:nvPr>
        </p:nvSpPr>
        <p:spPr>
          <a:xfrm>
            <a:off x="234254" y="9352641"/>
            <a:ext cx="6380115"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id="{659F3C4D-FE64-077B-546E-87F6F66F16DC}"/>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13" name="Picture 12">
            <a:extLst>
              <a:ext uri="{FF2B5EF4-FFF2-40B4-BE49-F238E27FC236}">
                <a16:creationId xmlns:a16="http://schemas.microsoft.com/office/drawing/2014/main" id="{D3200F92-3D7E-4F0C-EDFA-E7ACB494E23E}"/>
              </a:ext>
            </a:extLst>
          </p:cNvPr>
          <p:cNvPicPr>
            <a:picLocks noChangeAspect="1"/>
          </p:cNvPicPr>
          <p:nvPr/>
        </p:nvPicPr>
        <p:blipFill rotWithShape="1">
          <a:blip r:embed="rId4"/>
          <a:srcRect t="2653" b="-1"/>
          <a:stretch/>
        </p:blipFill>
        <p:spPr>
          <a:xfrm>
            <a:off x="1010652" y="1177134"/>
            <a:ext cx="685800" cy="662307"/>
          </a:xfrm>
          <a:prstGeom prst="rect">
            <a:avLst/>
          </a:prstGeom>
        </p:spPr>
      </p:pic>
    </p:spTree>
    <p:extLst>
      <p:ext uri="{BB962C8B-B14F-4D97-AF65-F5344CB8AC3E}">
        <p14:creationId xmlns:p14="http://schemas.microsoft.com/office/powerpoint/2010/main" val="197545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8212" y="21597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effectLst>
                  <a:outerShdw blurRad="38100" dist="38100" dir="2700000" algn="tl">
                    <a:srgbClr val="000000">
                      <a:alpha val="43137"/>
                    </a:srgbClr>
                  </a:outerShdw>
                </a:effectLst>
                <a:latin typeface="Calibri" panose="020F0502020204030204" pitchFamily="34" charset="0"/>
              </a:rPr>
              <a:t>Palliative Care Education Plan 2026</a:t>
            </a:r>
            <a:endParaRPr lang="en-NZ" sz="2400" b="1" dirty="0">
              <a:effectLst>
                <a:outerShdw blurRad="38100" dist="38100" dir="2700000" algn="tl">
                  <a:srgbClr val="000000">
                    <a:alpha val="43137"/>
                  </a:srgbClr>
                </a:outerShdw>
              </a:effectLst>
              <a:latin typeface="Calibri" panose="020F050202020403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30076883"/>
              </p:ext>
            </p:extLst>
          </p:nvPr>
        </p:nvGraphicFramePr>
        <p:xfrm>
          <a:off x="192284" y="1839143"/>
          <a:ext cx="6464056" cy="6957125"/>
        </p:xfrm>
        <a:graphic>
          <a:graphicData uri="http://schemas.openxmlformats.org/drawingml/2006/table">
            <a:tbl>
              <a:tblPr firstRow="1" firstCol="1" bandRow="1">
                <a:tableStyleId>{5C22544A-7EE6-4342-B048-85BDC9FD1C3A}</a:tableStyleId>
              </a:tblPr>
              <a:tblGrid>
                <a:gridCol w="1076212">
                  <a:extLst>
                    <a:ext uri="{9D8B030D-6E8A-4147-A177-3AD203B41FA5}">
                      <a16:colId xmlns:a16="http://schemas.microsoft.com/office/drawing/2014/main" val="20000"/>
                    </a:ext>
                  </a:extLst>
                </a:gridCol>
                <a:gridCol w="1220334">
                  <a:extLst>
                    <a:ext uri="{9D8B030D-6E8A-4147-A177-3AD203B41FA5}">
                      <a16:colId xmlns:a16="http://schemas.microsoft.com/office/drawing/2014/main" val="4145676430"/>
                    </a:ext>
                  </a:extLst>
                </a:gridCol>
                <a:gridCol w="1220333">
                  <a:extLst>
                    <a:ext uri="{9D8B030D-6E8A-4147-A177-3AD203B41FA5}">
                      <a16:colId xmlns:a16="http://schemas.microsoft.com/office/drawing/2014/main" val="4196034832"/>
                    </a:ext>
                  </a:extLst>
                </a:gridCol>
                <a:gridCol w="1066312">
                  <a:extLst>
                    <a:ext uri="{9D8B030D-6E8A-4147-A177-3AD203B41FA5}">
                      <a16:colId xmlns:a16="http://schemas.microsoft.com/office/drawing/2014/main" val="4177954674"/>
                    </a:ext>
                  </a:extLst>
                </a:gridCol>
                <a:gridCol w="1018921">
                  <a:extLst>
                    <a:ext uri="{9D8B030D-6E8A-4147-A177-3AD203B41FA5}">
                      <a16:colId xmlns:a16="http://schemas.microsoft.com/office/drawing/2014/main" val="352724354"/>
                    </a:ext>
                  </a:extLst>
                </a:gridCol>
                <a:gridCol w="861944">
                  <a:extLst>
                    <a:ext uri="{9D8B030D-6E8A-4147-A177-3AD203B41FA5}">
                      <a16:colId xmlns:a16="http://schemas.microsoft.com/office/drawing/2014/main" val="3428562820"/>
                    </a:ext>
                  </a:extLst>
                </a:gridCol>
              </a:tblGrid>
              <a:tr h="378518">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APRIL</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Target</a:t>
                      </a:r>
                      <a:r>
                        <a:rPr lang="en-NZ" sz="1200" b="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Audience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endPar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855057794"/>
                  </a:ext>
                </a:extLst>
              </a:tr>
              <a:tr h="792000">
                <a:tc>
                  <a:txBody>
                    <a:bodyPr/>
                    <a:lstStyle/>
                    <a:p>
                      <a:pPr algn="ctr">
                        <a:spcAft>
                          <a:spcPts val="0"/>
                        </a:spcAft>
                      </a:pPr>
                      <a:r>
                        <a:rPr lang="en-NZ" sz="1000" b="1" dirty="0">
                          <a:solidFill>
                            <a:schemeClr val="tx1"/>
                          </a:solidFill>
                          <a:effectLst/>
                          <a:latin typeface="Calibri"/>
                          <a:ea typeface="Times New Roman"/>
                          <a:cs typeface="Calibri"/>
                        </a:rPr>
                        <a:t>Thursday 2</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a:latin typeface="Calibri" panose="020F0502020204030204" pitchFamily="34" charset="0"/>
                        </a:rPr>
                        <a:t>Palliative Care Lecture Series</a:t>
                      </a:r>
                      <a:endParaRPr lang="en-NZ" sz="10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a:solidFill>
                            <a:schemeClr val="tx1"/>
                          </a:solidFill>
                          <a:effectLst/>
                          <a:latin typeface="Calibri" pitchFamily="34" charset="0"/>
                          <a:ea typeface="Times New Roman"/>
                          <a:cs typeface="Calibri" pitchFamily="34" charset="0"/>
                        </a:rPr>
                        <a:t>All</a:t>
                      </a:r>
                      <a:r>
                        <a:rPr lang="en-NZ" sz="1000" baseline="0">
                          <a:solidFill>
                            <a:schemeClr val="tx1"/>
                          </a:solidFill>
                          <a:effectLst/>
                          <a:latin typeface="Calibri" pitchFamily="34" charset="0"/>
                          <a:ea typeface="Times New Roman"/>
                          <a:cs typeface="Calibri" pitchFamily="34" charset="0"/>
                        </a:rPr>
                        <a:t> Health Professionals</a:t>
                      </a: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Rehabilitation in Palliative Care</a:t>
                      </a: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NZ" sz="1000" i="0" dirty="0">
                          <a:solidFill>
                            <a:schemeClr val="tx1"/>
                          </a:solidFill>
                          <a:effectLst/>
                          <a:latin typeface="Calibri" pitchFamily="34" charset="0"/>
                          <a:ea typeface="Times New Roman"/>
                          <a:cs typeface="Calibri" pitchFamily="34" charset="0"/>
                        </a:rPr>
                        <a:t>Hospice West Auckland  </a:t>
                      </a:r>
                      <a:r>
                        <a:rPr lang="en-NZ" sz="1000" i="0" dirty="0" err="1">
                          <a:solidFill>
                            <a:schemeClr val="tx1"/>
                          </a:solidFill>
                          <a:effectLst/>
                          <a:latin typeface="Calibri" pitchFamily="34" charset="0"/>
                          <a:ea typeface="Times New Roman"/>
                          <a:cs typeface="Calibri" pitchFamily="34" charset="0"/>
                        </a:rPr>
                        <a:t>Rehablilitation</a:t>
                      </a:r>
                      <a:r>
                        <a:rPr lang="en-NZ" sz="1000" i="0" dirty="0">
                          <a:solidFill>
                            <a:schemeClr val="tx1"/>
                          </a:solidFill>
                          <a:effectLst/>
                          <a:latin typeface="Calibri" pitchFamily="34" charset="0"/>
                          <a:ea typeface="Times New Roman"/>
                          <a:cs typeface="Calibri" pitchFamily="34" charset="0"/>
                        </a:rPr>
                        <a:t> Team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NZ" sz="1000" dirty="0">
                          <a:solidFill>
                            <a:schemeClr val="tx1"/>
                          </a:solidFill>
                          <a:latin typeface="Calibri" panose="020F0502020204030204" pitchFamily="34" charset="0"/>
                        </a:rPr>
                        <a:t>07:30-08:30</a:t>
                      </a:r>
                      <a:endParaRPr lang="en-NZ" sz="1000" i="1" dirty="0">
                        <a:solidFill>
                          <a:schemeClr val="tx1"/>
                        </a:solidFill>
                        <a:effectLst/>
                        <a:latin typeface="Calibri" pitchFamily="34" charset="0"/>
                        <a:ea typeface="Times New Roman"/>
                        <a:cs typeface="Calibri"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208406"/>
                  </a:ext>
                </a:extLst>
              </a:tr>
              <a:tr h="360873">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Friday 3</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GOOD FRIDAY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NZ" sz="1000" b="1" dirty="0">
                        <a:latin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97853741"/>
                  </a:ext>
                </a:extLst>
              </a:tr>
              <a:tr h="338203">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Monday 6</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EASTER MONDAY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NZ" sz="1000" b="1" dirty="0">
                        <a:latin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39993542"/>
                  </a:ext>
                </a:extLst>
              </a:tr>
              <a:tr h="540000">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Tuesday</a:t>
                      </a:r>
                      <a:r>
                        <a:rPr lang="en-US" sz="1000" b="1" baseline="0" dirty="0">
                          <a:solidFill>
                            <a:schemeClr val="tx1"/>
                          </a:solidFill>
                          <a:effectLst/>
                          <a:latin typeface="Calibri" pitchFamily="34" charset="0"/>
                          <a:ea typeface="Times New Roman"/>
                          <a:cs typeface="Calibri" pitchFamily="34" charset="0"/>
                        </a:rPr>
                        <a:t> 21</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Enrolled Nurses </a:t>
                      </a:r>
                      <a:endParaRPr lang="en-NZ"/>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a:solidFill>
                            <a:schemeClr val="tx1"/>
                          </a:solidFill>
                          <a:effectLst/>
                          <a:latin typeface="Calibri" pitchFamily="34" charset="0"/>
                          <a:ea typeface="Times New Roman"/>
                          <a:cs typeface="Calibri" pitchFamily="34" charset="0"/>
                        </a:rPr>
                        <a:t>To be done onsite at each ARC facility</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latin typeface="Calibri" panose="020F0502020204030204" pitchFamily="34" charset="0"/>
                        </a:rPr>
                        <a:t>Kerri Hale</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000" b="0" dirty="0">
                          <a:solidFill>
                            <a:schemeClr val="tx1"/>
                          </a:solidFill>
                          <a:effectLst/>
                          <a:latin typeface="Calibri" pitchFamily="34" charset="0"/>
                          <a:ea typeface="Times New Roman"/>
                          <a:cs typeface="Calibri" pitchFamily="34" charset="0"/>
                        </a:rPr>
                        <a:t>09:00-12:00</a:t>
                      </a:r>
                      <a:endParaRPr lang="en-NZ" sz="1000" b="1" dirty="0">
                        <a:latin typeface="Calibri" panose="020F0502020204030204"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9567205"/>
                  </a:ext>
                </a:extLst>
              </a:tr>
              <a:tr h="1008084">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Tuesday</a:t>
                      </a:r>
                      <a:r>
                        <a:rPr lang="en-US" sz="1000" b="1" baseline="0" dirty="0">
                          <a:solidFill>
                            <a:schemeClr val="tx1"/>
                          </a:solidFill>
                          <a:effectLst/>
                          <a:latin typeface="Calibri" pitchFamily="34" charset="0"/>
                          <a:ea typeface="Times New Roman"/>
                          <a:cs typeface="Calibri" pitchFamily="34" charset="0"/>
                        </a:rPr>
                        <a:t> 21</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a:t>
                      </a:r>
                      <a:r>
                        <a:rPr lang="en-NZ" sz="1000" b="1" baseline="0" dirty="0">
                          <a:solidFill>
                            <a:schemeClr val="accent4"/>
                          </a:solidFill>
                          <a:effectLst/>
                          <a:latin typeface="Calibri" pitchFamily="34" charset="0"/>
                          <a:ea typeface="Times New Roman"/>
                          <a:cs typeface="Calibri"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baseline="0"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3: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itchFamily="34" charset="0"/>
                          <a:ea typeface="Times New Roman"/>
                          <a:cs typeface="Calibri" pitchFamily="34" charset="0"/>
                        </a:rPr>
                        <a:t>(</a:t>
                      </a:r>
                      <a:r>
                        <a:rPr lang="en-US" sz="1000" b="1" i="1" baseline="0" dirty="0">
                          <a:solidFill>
                            <a:schemeClr val="accent4"/>
                          </a:solidFill>
                          <a:effectLst/>
                          <a:latin typeface="Calibri" pitchFamily="34" charset="0"/>
                          <a:ea typeface="Times New Roman"/>
                          <a:cs typeface="Calibri" pitchFamily="34" charset="0"/>
                        </a:rPr>
                        <a:t>Pain &amp; Symptom Management) </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effectLst/>
                          <a:latin typeface="Calibri" pitchFamily="34" charset="0"/>
                          <a:ea typeface="Times New Roman"/>
                          <a:cs typeface="Calibri" pitchFamily="34" charset="0"/>
                        </a:rPr>
                        <a:t>Kerri Hale</a:t>
                      </a:r>
                      <a:endPar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00" dirty="0">
                          <a:solidFill>
                            <a:schemeClr val="tx1"/>
                          </a:solidFill>
                          <a:effectLst/>
                          <a:latin typeface="Calibri" pitchFamily="34" charset="0"/>
                          <a:ea typeface="Times New Roman"/>
                          <a:cs typeface="Calibri" pitchFamily="34" charset="0"/>
                        </a:rPr>
                        <a:t>15:00-17:00</a:t>
                      </a:r>
                      <a:endParaRPr lang="en-NZ" sz="1000" b="1"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242809"/>
                  </a:ext>
                </a:extLst>
              </a:tr>
              <a:tr h="360000">
                <a:tc>
                  <a:txBody>
                    <a:bodyPr/>
                    <a:lstStyle/>
                    <a:p>
                      <a:pPr algn="ctr">
                        <a:spcAft>
                          <a:spcPts val="0"/>
                        </a:spcAft>
                      </a:pPr>
                      <a:r>
                        <a:rPr lang="en-US" sz="1000" b="1" i="1" dirty="0">
                          <a:solidFill>
                            <a:schemeClr val="tx1"/>
                          </a:solidFill>
                          <a:effectLst/>
                          <a:latin typeface="Calibri"/>
                          <a:ea typeface="Times New Roman"/>
                          <a:cs typeface="Calibri"/>
                        </a:rPr>
                        <a:t>Saturday  25</a:t>
                      </a:r>
                      <a:endParaRPr lang="en-NZ" sz="1000" b="1"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5">
                  <a:txBody>
                    <a:bodyPr/>
                    <a:lstStyle/>
                    <a:p>
                      <a:r>
                        <a:rPr lang="en-US" sz="1050" b="1" i="1" dirty="0">
                          <a:latin typeface="Calibri"/>
                        </a:rPr>
                        <a:t>ANZAC DAY Observed  -  Monday 27.04.26</a:t>
                      </a:r>
                      <a:endParaRPr lang="en-NZ" dirty="0"/>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NZ"/>
                    </a:p>
                  </a:txBody>
                  <a:tcPr>
                    <a:lnL w="3175" cap="flat" cmpd="sng" algn="ctr">
                      <a:solidFill>
                        <a:schemeClr val="tx1"/>
                      </a:solidFill>
                      <a:prstDash val="solid"/>
                      <a:round/>
                      <a:headEnd type="none" w="med" len="med"/>
                      <a:tailEnd type="none" w="med" len="med"/>
                    </a:lnL>
                  </a:tcPr>
                </a:tc>
                <a:tc hMerge="1">
                  <a:txBody>
                    <a:bodyPr/>
                    <a:lstStyle/>
                    <a:p>
                      <a:endParaRPr lang="en-NZ"/>
                    </a:p>
                  </a:txBody>
                  <a:tcPr>
                    <a:lnL w="3175" cap="flat" cmpd="sng" algn="ctr">
                      <a:solidFill>
                        <a:schemeClr val="tx1"/>
                      </a:solidFill>
                      <a:prstDash val="solid"/>
                      <a:round/>
                      <a:headEnd type="none" w="med" len="med"/>
                      <a:tailEnd type="none" w="med" len="med"/>
                    </a:lnL>
                  </a:tcPr>
                </a:tc>
                <a:tc hMerge="1">
                  <a:txBody>
                    <a:bodyPr/>
                    <a:lstStyle/>
                    <a:p>
                      <a:endParaRPr lang="en-NZ"/>
                    </a:p>
                  </a:txBody>
                  <a:tcPr/>
                </a:tc>
                <a:tc hMerge="1">
                  <a:txBody>
                    <a:bodyPr/>
                    <a:lstStyle/>
                    <a:p>
                      <a:endParaRPr lang="en-NZ"/>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033735075"/>
                  </a:ext>
                </a:extLst>
              </a:tr>
              <a:tr h="378518">
                <a:tc>
                  <a:txBody>
                    <a:bodyPr/>
                    <a:lstStyle/>
                    <a:p>
                      <a:pPr algn="ctr">
                        <a:spcAft>
                          <a:spcPts val="0"/>
                        </a:spcAft>
                      </a:pPr>
                      <a:r>
                        <a:rPr lang="en-NZ" sz="1300" b="1" dirty="0">
                          <a:solidFill>
                            <a:schemeClr val="tx1"/>
                          </a:solidFill>
                          <a:effectLst/>
                          <a:latin typeface="Calibri" pitchFamily="34" charset="0"/>
                          <a:ea typeface="Times New Roman"/>
                          <a:cs typeface="Calibri" pitchFamily="34" charset="0"/>
                        </a:rPr>
                        <a:t>MAY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a:effectLst/>
                          <a:latin typeface="Calibri" pitchFamily="34" charset="0"/>
                          <a:ea typeface="Times New Roman"/>
                          <a:cs typeface="Calibri" pitchFamily="34" charset="0"/>
                        </a:rPr>
                        <a:t>WORKSHOP</a:t>
                      </a:r>
                      <a:endParaRPr lang="en-NZ" sz="1200" b="1"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NZ" sz="1200" b="1">
                          <a:latin typeface="Calibri" panose="020F0502020204030204" pitchFamily="34" charset="0"/>
                        </a:rPr>
                        <a:t>Target</a:t>
                      </a:r>
                      <a:r>
                        <a:rPr lang="en-NZ" sz="1200" b="1" baseline="0">
                          <a:latin typeface="Calibri" panose="020F0502020204030204" pitchFamily="34" charset="0"/>
                        </a:rPr>
                        <a:t> Audience</a:t>
                      </a:r>
                      <a:endParaRPr lang="en-NZ"/>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a:latin typeface="Calibri" panose="020F0502020204030204" pitchFamily="34" charset="0"/>
                        </a:rPr>
                        <a:t>Venue</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a:latin typeface="Calibri" panose="020F0502020204030204" pitchFamily="34" charset="0"/>
                        </a:rPr>
                        <a:t>Educator</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US" sz="1200" b="1">
                          <a:solidFill>
                            <a:schemeClr val="tx1"/>
                          </a:solidFill>
                          <a:effectLst/>
                          <a:latin typeface="Calibri" pitchFamily="34" charset="0"/>
                          <a:ea typeface="Times New Roman"/>
                          <a:cs typeface="Calibri" pitchFamily="34" charset="0"/>
                        </a:rPr>
                        <a:t>Time</a:t>
                      </a:r>
                      <a:endParaRPr lang="en-NZ" sz="1200" b="1" dirty="0">
                        <a:latin typeface="Calibri" panose="020F0502020204030204" pitchFamily="34" charset="0"/>
                      </a:endParaRPr>
                    </a:p>
                  </a:txBody>
                  <a:tcPr marL="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1"/>
                  </a:ext>
                </a:extLst>
              </a:tr>
              <a:tr h="1190118">
                <a:tc>
                  <a:txBody>
                    <a:bodyPr/>
                    <a:lstStyle/>
                    <a:p>
                      <a:pPr algn="ctr">
                        <a:spcAft>
                          <a:spcPts val="0"/>
                        </a:spcAft>
                      </a:pPr>
                      <a:r>
                        <a:rPr lang="en-NZ" sz="1000" b="1" dirty="0">
                          <a:solidFill>
                            <a:schemeClr val="tx1"/>
                          </a:solidFill>
                          <a:effectLst/>
                          <a:latin typeface="Calibri"/>
                          <a:ea typeface="Times New Roman"/>
                          <a:cs typeface="Calibri"/>
                        </a:rPr>
                        <a:t>Thursday 7</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Polypharmacy &amp; deprescribing in Palliative Care</a:t>
                      </a: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effectLst/>
                          <a:latin typeface="Calibri" pitchFamily="34" charset="0"/>
                          <a:ea typeface="Times New Roman"/>
                          <a:cs typeface="Calibri" pitchFamily="34" charset="0"/>
                        </a:rPr>
                        <a:t>Denise Hewitt- Clinical Pharmacist &amp; Kate Bird -  Nurse Practitioner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a:solidFill>
                            <a:schemeClr val="tx1"/>
                          </a:solidFill>
                          <a:latin typeface="Calibri" panose="020F0502020204030204" pitchFamily="34" charset="0"/>
                        </a:rPr>
                        <a:t>07:30-08:30</a:t>
                      </a:r>
                      <a:endParaRPr lang="en-US" sz="1000" i="1" dirty="0">
                        <a:effectLst/>
                        <a:latin typeface="Calibri" pitchFamily="34" charset="0"/>
                        <a:ea typeface="Times New Roman"/>
                        <a:cs typeface="Calibri"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9151742"/>
                  </a:ext>
                </a:extLst>
              </a:tr>
              <a:tr h="1070811">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19</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a:t>
                      </a:r>
                      <a:r>
                        <a:rPr lang="en-NZ" sz="1000" b="1" baseline="0" dirty="0">
                          <a:solidFill>
                            <a:schemeClr val="accent4"/>
                          </a:solidFill>
                          <a:effectLst/>
                          <a:latin typeface="Calibri" pitchFamily="34" charset="0"/>
                          <a:ea typeface="Times New Roman"/>
                          <a:cs typeface="Calibri"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baseline="0"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4: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itchFamily="34" charset="0"/>
                          <a:ea typeface="Times New Roman"/>
                          <a:cs typeface="Calibri" pitchFamily="34" charset="0"/>
                        </a:rPr>
                        <a:t>(</a:t>
                      </a:r>
                      <a:r>
                        <a:rPr lang="en-US" sz="1000" b="1" i="1" baseline="0" dirty="0">
                          <a:solidFill>
                            <a:schemeClr val="accent4"/>
                          </a:solidFill>
                          <a:effectLst/>
                          <a:latin typeface="Calibri" pitchFamily="34" charset="0"/>
                          <a:ea typeface="Times New Roman"/>
                          <a:cs typeface="Calibri" pitchFamily="34" charset="0"/>
                        </a:rPr>
                        <a:t>Palliative  Care for People with Chronic Illness) </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a:latin typeface="Calibri" panose="020F0502020204030204" pitchFamily="34" charset="0"/>
                        </a:rPr>
                        <a:t>Allied Health </a:t>
                      </a:r>
                      <a:endParaRPr lang="en-NZ" sz="1000" b="0" baseline="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a:latin typeface="Calibri" panose="020F0502020204030204" pitchFamily="34" charset="0"/>
                        </a:rPr>
                        <a:t>Care Workers </a:t>
                      </a:r>
                      <a:endParaRPr lang="en-NZ"/>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effectLst/>
                          <a:latin typeface="Calibri" pitchFamily="34" charset="0"/>
                          <a:ea typeface="Times New Roman"/>
                          <a:cs typeface="Calibri" pitchFamily="34" charset="0"/>
                        </a:rPr>
                        <a:t>Kerri Hale</a:t>
                      </a:r>
                      <a:endPar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00">
                          <a:solidFill>
                            <a:schemeClr val="tx1"/>
                          </a:solidFill>
                          <a:effectLst/>
                          <a:latin typeface="Calibri" pitchFamily="34" charset="0"/>
                          <a:ea typeface="Times New Roman"/>
                          <a:cs typeface="Calibri" pitchFamily="34" charset="0"/>
                        </a:rPr>
                        <a:t>15:00-17:00</a:t>
                      </a:r>
                      <a:endParaRPr lang="en-NZ" sz="1000" b="1"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40000">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19</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a:solidFill>
                            <a:srgbClr val="000066"/>
                          </a:solidFill>
                          <a:effectLst/>
                          <a:latin typeface="Calibri" pitchFamily="34" charset="0"/>
                          <a:ea typeface="Times New Roman"/>
                          <a:cs typeface="Calibri" pitchFamily="34" charset="0"/>
                        </a:rPr>
                        <a:t>Comfort Medication &amp; Syringe Driver</a:t>
                      </a:r>
                      <a:r>
                        <a:rPr lang="en-NZ" sz="1000" b="1" baseline="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endParaRPr lang="en-NZ"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latin typeface="Calibri" panose="020F0502020204030204" pitchFamily="34" charset="0"/>
                        </a:rPr>
                        <a:t>Kerri Hale </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000" b="0" dirty="0">
                          <a:solidFill>
                            <a:schemeClr val="tx1"/>
                          </a:solidFill>
                          <a:effectLst/>
                          <a:latin typeface="Calibri" pitchFamily="34" charset="0"/>
                          <a:ea typeface="Times New Roman"/>
                          <a:cs typeface="Calibri" pitchFamily="34" charset="0"/>
                        </a:rPr>
                        <a:t>09:00-12:00</a:t>
                      </a:r>
                      <a:endParaRPr lang="en-NZ" sz="1000" b="1" dirty="0">
                        <a:latin typeface="Calibri" panose="020F0502020204030204"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12" name="TextBox 11">
            <a:extLst>
              <a:ext uri="{FF2B5EF4-FFF2-40B4-BE49-F238E27FC236}">
                <a16:creationId xmlns:a16="http://schemas.microsoft.com/office/drawing/2014/main" id="{0A2A396D-A24C-4A4E-BD3E-6A303B2DCDDF}"/>
              </a:ext>
            </a:extLst>
          </p:cNvPr>
          <p:cNvSpPr txBox="1"/>
          <p:nvPr/>
        </p:nvSpPr>
        <p:spPr>
          <a:xfrm>
            <a:off x="0" y="9341264"/>
            <a:ext cx="1525860" cy="215444"/>
          </a:xfrm>
          <a:prstGeom prst="rect">
            <a:avLst/>
          </a:prstGeom>
          <a:noFill/>
        </p:spPr>
        <p:txBody>
          <a:bodyPr wrap="square" rtlCol="0">
            <a:spAutoFit/>
          </a:bodyPr>
          <a:lstStyle/>
          <a:p>
            <a:pPr algn="ctr"/>
            <a:r>
              <a:rPr lang="en-NZ" sz="800" dirty="0">
                <a:latin typeface="Calibri" panose="020F0502020204030204" pitchFamily="34" charset="0"/>
              </a:rPr>
              <a:t>Page 3</a:t>
            </a:r>
          </a:p>
        </p:txBody>
      </p:sp>
      <p:sp>
        <p:nvSpPr>
          <p:cNvPr id="2" name="Left Brace 1">
            <a:extLst>
              <a:ext uri="{FF2B5EF4-FFF2-40B4-BE49-F238E27FC236}">
                <a16:creationId xmlns:a16="http://schemas.microsoft.com/office/drawing/2014/main" id="{8B5A23EF-0EBD-4064-8336-362FE5863BBD}"/>
              </a:ext>
            </a:extLst>
          </p:cNvPr>
          <p:cNvSpPr/>
          <p:nvPr/>
        </p:nvSpPr>
        <p:spPr>
          <a:xfrm>
            <a:off x="3095249" y="-1023664"/>
            <a:ext cx="45719" cy="457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0" name="Footer Placeholder 1">
            <a:extLst>
              <a:ext uri="{FF2B5EF4-FFF2-40B4-BE49-F238E27FC236}">
                <a16:creationId xmlns:a16="http://schemas.microsoft.com/office/drawing/2014/main" id="{6ED7B6B2-F055-4FE5-9E37-545AE74144AA}"/>
              </a:ext>
            </a:extLst>
          </p:cNvPr>
          <p:cNvSpPr>
            <a:spLocks noGrp="1"/>
          </p:cNvSpPr>
          <p:nvPr>
            <p:ph type="ftr" sz="quarter" idx="11"/>
          </p:nvPr>
        </p:nvSpPr>
        <p:spPr>
          <a:xfrm>
            <a:off x="1816100" y="9352641"/>
            <a:ext cx="4798269"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2CDD9B6B-9EBC-DD30-B440-0C4B6E840F3A}"/>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3" name="Picture 2">
            <a:extLst>
              <a:ext uri="{FF2B5EF4-FFF2-40B4-BE49-F238E27FC236}">
                <a16:creationId xmlns:a16="http://schemas.microsoft.com/office/drawing/2014/main" id="{EE152B99-7CAF-376E-C759-4DE413E0CBB4}"/>
              </a:ext>
            </a:extLst>
          </p:cNvPr>
          <p:cNvPicPr>
            <a:picLocks noChangeAspect="1"/>
          </p:cNvPicPr>
          <p:nvPr/>
        </p:nvPicPr>
        <p:blipFill rotWithShape="1">
          <a:blip r:embed="rId4"/>
          <a:srcRect t="2653" b="-1"/>
          <a:stretch/>
        </p:blipFill>
        <p:spPr>
          <a:xfrm>
            <a:off x="1010652" y="1177134"/>
            <a:ext cx="685800" cy="662307"/>
          </a:xfrm>
          <a:prstGeom prst="rect">
            <a:avLst/>
          </a:prstGeom>
        </p:spPr>
      </p:pic>
    </p:spTree>
    <p:extLst>
      <p:ext uri="{BB962C8B-B14F-4D97-AF65-F5344CB8AC3E}">
        <p14:creationId xmlns:p14="http://schemas.microsoft.com/office/powerpoint/2010/main" val="155953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8212" y="21597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effectLst>
                  <a:outerShdw blurRad="38100" dist="38100" dir="2700000" algn="tl">
                    <a:srgbClr val="000000">
                      <a:alpha val="43137"/>
                    </a:srgbClr>
                  </a:outerShdw>
                </a:effectLst>
                <a:latin typeface="Calibri" panose="020F0502020204030204" pitchFamily="34" charset="0"/>
              </a:rPr>
              <a:t>Palliative Care Education Plan 2026</a:t>
            </a:r>
            <a:endParaRPr lang="en-NZ" sz="2400" b="1" dirty="0">
              <a:effectLst>
                <a:outerShdw blurRad="38100" dist="38100" dir="2700000" algn="tl">
                  <a:srgbClr val="000000">
                    <a:alpha val="43137"/>
                  </a:srgbClr>
                </a:outerShdw>
              </a:effectLst>
              <a:latin typeface="Calibri" panose="020F050202020403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275663799"/>
              </p:ext>
            </p:extLst>
          </p:nvPr>
        </p:nvGraphicFramePr>
        <p:xfrm>
          <a:off x="200416" y="2292671"/>
          <a:ext cx="6413953" cy="6945689"/>
        </p:xfrm>
        <a:graphic>
          <a:graphicData uri="http://schemas.openxmlformats.org/drawingml/2006/table">
            <a:tbl>
              <a:tblPr firstRow="1" firstCol="1" bandRow="1">
                <a:tableStyleId>{5C22544A-7EE6-4342-B048-85BDC9FD1C3A}</a:tableStyleId>
              </a:tblPr>
              <a:tblGrid>
                <a:gridCol w="923357">
                  <a:extLst>
                    <a:ext uri="{9D8B030D-6E8A-4147-A177-3AD203B41FA5}">
                      <a16:colId xmlns:a16="http://schemas.microsoft.com/office/drawing/2014/main" val="20000"/>
                    </a:ext>
                  </a:extLst>
                </a:gridCol>
                <a:gridCol w="1231983">
                  <a:extLst>
                    <a:ext uri="{9D8B030D-6E8A-4147-A177-3AD203B41FA5}">
                      <a16:colId xmlns:a16="http://schemas.microsoft.com/office/drawing/2014/main" val="20001"/>
                    </a:ext>
                  </a:extLst>
                </a:gridCol>
                <a:gridCol w="1240739">
                  <a:extLst>
                    <a:ext uri="{9D8B030D-6E8A-4147-A177-3AD203B41FA5}">
                      <a16:colId xmlns:a16="http://schemas.microsoft.com/office/drawing/2014/main" val="3094870591"/>
                    </a:ext>
                  </a:extLst>
                </a:gridCol>
                <a:gridCol w="1143947">
                  <a:extLst>
                    <a:ext uri="{9D8B030D-6E8A-4147-A177-3AD203B41FA5}">
                      <a16:colId xmlns:a16="http://schemas.microsoft.com/office/drawing/2014/main" val="20003"/>
                    </a:ext>
                  </a:extLst>
                </a:gridCol>
                <a:gridCol w="1058779">
                  <a:extLst>
                    <a:ext uri="{9D8B030D-6E8A-4147-A177-3AD203B41FA5}">
                      <a16:colId xmlns:a16="http://schemas.microsoft.com/office/drawing/2014/main" val="2257090670"/>
                    </a:ext>
                  </a:extLst>
                </a:gridCol>
                <a:gridCol w="815148">
                  <a:extLst>
                    <a:ext uri="{9D8B030D-6E8A-4147-A177-3AD203B41FA5}">
                      <a16:colId xmlns:a16="http://schemas.microsoft.com/office/drawing/2014/main" val="2468155503"/>
                    </a:ext>
                  </a:extLst>
                </a:gridCol>
              </a:tblGrid>
              <a:tr h="363254">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JUNE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Target</a:t>
                      </a:r>
                      <a:r>
                        <a:rPr lang="en-NZ" sz="1200" b="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Audience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endPar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855057794"/>
                  </a:ext>
                </a:extLst>
              </a:tr>
              <a:tr h="360000">
                <a:tc>
                  <a:txBody>
                    <a:bodyPr/>
                    <a:lstStyle/>
                    <a:p>
                      <a:pPr lvl="0" algn="ctr">
                        <a:spcAft>
                          <a:spcPts val="0"/>
                        </a:spcAft>
                        <a:buNone/>
                      </a:pPr>
                      <a:r>
                        <a:rPr lang="en-US" sz="1000" b="1" i="1" dirty="0">
                          <a:solidFill>
                            <a:schemeClr val="tx1"/>
                          </a:solidFill>
                          <a:latin typeface="Calibri" panose="020F0502020204030204" pitchFamily="34" charset="0"/>
                          <a:ea typeface="Calibri" panose="020F0502020204030204" pitchFamily="34" charset="0"/>
                          <a:cs typeface="Calibri" panose="020F0502020204030204" pitchFamily="34" charset="0"/>
                        </a:rPr>
                        <a:t>Monday 1</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marL="0" marR="0" lvl="0" indent="0" algn="l">
                        <a:lnSpc>
                          <a:spcPct val="100000"/>
                        </a:lnSpc>
                        <a:spcBef>
                          <a:spcPts val="0"/>
                        </a:spcBef>
                        <a:spcAft>
                          <a:spcPts val="0"/>
                        </a:spcAft>
                        <a:buNone/>
                      </a:pPr>
                      <a:r>
                        <a:rPr lang="en-US" sz="1050" b="1" i="1" dirty="0">
                          <a:solidFill>
                            <a:schemeClr val="tx1"/>
                          </a:solidFill>
                          <a:latin typeface="Calibri" panose="020F0502020204030204" pitchFamily="34" charset="0"/>
                          <a:ea typeface="Calibri" panose="020F0502020204030204" pitchFamily="34" charset="0"/>
                          <a:cs typeface="Calibri" panose="020F0502020204030204" pitchFamily="34" charset="0"/>
                        </a:rPr>
                        <a:t>KING’S BIRTHDAY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ctr" rtl="0">
                        <a:lnSpc>
                          <a:spcPct val="100000"/>
                        </a:lnSpc>
                        <a:spcBef>
                          <a:spcPts val="0"/>
                        </a:spcBef>
                        <a:spcAft>
                          <a:spcPts val="0"/>
                        </a:spcAft>
                        <a:buClrTx/>
                        <a:buSzTx/>
                        <a:buFontTx/>
                        <a:buNone/>
                      </a:pPr>
                      <a:endPar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rtl="0">
                        <a:lnSpc>
                          <a:spcPct val="100000"/>
                        </a:lnSpc>
                        <a:spcBef>
                          <a:spcPts val="0"/>
                        </a:spcBef>
                        <a:spcAft>
                          <a:spcPts val="0"/>
                        </a:spcAft>
                        <a:buClrTx/>
                        <a:buSzTx/>
                        <a:buFontTx/>
                        <a:buNone/>
                      </a:pPr>
                      <a:endParaRPr lang="en-US" sz="10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a:lnSpc>
                          <a:spcPct val="100000"/>
                        </a:lnSpc>
                        <a:spcBef>
                          <a:spcPts val="0"/>
                        </a:spcBef>
                        <a:spcAft>
                          <a:spcPts val="0"/>
                        </a:spcAft>
                        <a:buClrTx/>
                        <a:buSzTx/>
                        <a:buFontTx/>
                        <a:buNone/>
                        <a:tabLst/>
                        <a:defRPr/>
                      </a:pPr>
                      <a:endPar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a:lnSpc>
                          <a:spcPct val="100000"/>
                        </a:lnSpc>
                        <a:spcBef>
                          <a:spcPts val="0"/>
                        </a:spcBef>
                        <a:spcAft>
                          <a:spcPts val="0"/>
                        </a:spcAft>
                        <a:buClrTx/>
                        <a:buSzTx/>
                        <a:buFontTx/>
                        <a:buNone/>
                        <a:tabLst/>
                        <a:defRPr/>
                      </a:pPr>
                      <a:endParaRPr lang="en-US" sz="1000" dirty="0">
                        <a:solidFill>
                          <a:schemeClr val="tx1"/>
                        </a:solidFill>
                        <a:latin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5088865"/>
                  </a:ext>
                </a:extLst>
              </a:tr>
              <a:tr h="1078238">
                <a:tc>
                  <a:txBody>
                    <a:bodyPr/>
                    <a:lstStyle/>
                    <a:p>
                      <a:pPr lvl="0" algn="ctr">
                        <a:spcAft>
                          <a:spcPts val="0"/>
                        </a:spcAft>
                        <a:buNone/>
                      </a:pPr>
                      <a:r>
                        <a:rPr lang="en-NZ" sz="1000" b="1" dirty="0">
                          <a:solidFill>
                            <a:schemeClr val="tx1"/>
                          </a:solidFill>
                          <a:effectLst/>
                          <a:latin typeface="Calibri"/>
                          <a:cs typeface="Calibri"/>
                        </a:rPr>
                        <a:t>Thursday 4</a:t>
                      </a:r>
                      <a:endParaRPr lang="en-US" sz="1000" b="1"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a:lnSpc>
                          <a:spcPct val="100000"/>
                        </a:lnSpc>
                        <a:spcBef>
                          <a:spcPts val="0"/>
                        </a:spcBef>
                        <a:spcAft>
                          <a:spcPts val="0"/>
                        </a:spcAft>
                        <a:buNone/>
                      </a:pPr>
                      <a:r>
                        <a:rPr lang="en-NZ" sz="1000" b="1" i="0" u="none" strike="noStrike" noProof="0" dirty="0">
                          <a:latin typeface="Calibri"/>
                        </a:rPr>
                        <a:t>Palliative Care Lecture Series</a:t>
                      </a:r>
                      <a:endParaRPr lang="en-US" sz="1000" b="1"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Tx/>
                        <a:buSzTx/>
                        <a:buFontTx/>
                        <a:buNone/>
                      </a:pPr>
                      <a:r>
                        <a:rPr lang="en-NZ" sz="1000" dirty="0">
                          <a:solidFill>
                            <a:schemeClr val="tx1"/>
                          </a:solidFill>
                          <a:effectLst/>
                          <a:latin typeface="Calibri"/>
                          <a:ea typeface="Times New Roman"/>
                          <a:cs typeface="Calibri"/>
                        </a:rPr>
                        <a:t>All</a:t>
                      </a:r>
                      <a:r>
                        <a:rPr lang="en-NZ" sz="1000" baseline="0" dirty="0">
                          <a:solidFill>
                            <a:schemeClr val="tx1"/>
                          </a:solidFill>
                          <a:effectLst/>
                          <a:latin typeface="Calibri"/>
                          <a:ea typeface="Times New Roman"/>
                          <a:cs typeface="Calibri"/>
                        </a:rPr>
                        <a:t> Health </a:t>
                      </a:r>
                      <a:r>
                        <a:rPr lang="en-NZ" sz="1000" baseline="0" dirty="0">
                          <a:solidFill>
                            <a:schemeClr val="tx1"/>
                          </a:solidFill>
                          <a:effectLst/>
                          <a:latin typeface="Calibri" panose="020F0502020204030204" pitchFamily="34" charset="0"/>
                          <a:ea typeface="Times New Roman"/>
                          <a:cs typeface="Calibri" panose="020F0502020204030204" pitchFamily="34" charset="0"/>
                        </a:rPr>
                        <a:t>Professionals</a:t>
                      </a:r>
                      <a:endParaRPr lang="en-NZ" sz="1000" dirty="0">
                        <a:solidFill>
                          <a:schemeClr val="tx1"/>
                        </a:solidFill>
                        <a:effectLst/>
                        <a:latin typeface="Calibri" panose="020F0502020204030204" pitchFamily="34" charset="0"/>
                        <a:ea typeface="Times New Roman"/>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Tx/>
                        <a:buSzTx/>
                        <a:buFontTx/>
                        <a:buNone/>
                      </a:pPr>
                      <a:r>
                        <a:rPr lang="en-US" sz="1000" dirty="0">
                          <a:latin typeface="Calibri" panose="020F0502020204030204" pitchFamily="34" charset="0"/>
                          <a:cs typeface="Calibri" panose="020F0502020204030204" pitchFamily="34" charset="0"/>
                        </a:rPr>
                        <a:t>Cultural significance of food &amp; nutrition in Palliative care</a:t>
                      </a:r>
                      <a:endParaRPr lang="en-US" sz="1000" i="1" dirty="0">
                        <a:latin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a:lnSpc>
                          <a:spcPct val="100000"/>
                        </a:lnSpc>
                        <a:spcBef>
                          <a:spcPts val="0"/>
                        </a:spcBef>
                        <a:spcAft>
                          <a:spcPts val="0"/>
                        </a:spcAft>
                        <a:buClrTx/>
                        <a:buSzTx/>
                        <a:buFontTx/>
                        <a:buNone/>
                        <a:tabLst/>
                        <a:defRPr/>
                      </a:pPr>
                      <a:r>
                        <a:rPr lang="en-US" sz="1000" dirty="0">
                          <a:latin typeface="Calibri" panose="020F0502020204030204" pitchFamily="34" charset="0"/>
                          <a:cs typeface="Calibri" panose="020F0502020204030204" pitchFamily="34" charset="0"/>
                        </a:rPr>
                        <a:t>Professor Lisa </a:t>
                      </a:r>
                      <a:r>
                        <a:rPr lang="en-US" sz="1000" dirty="0" err="1">
                          <a:latin typeface="Calibri" panose="020F0502020204030204" pitchFamily="34" charset="0"/>
                          <a:cs typeface="Calibri" panose="020F0502020204030204" pitchFamily="34" charset="0"/>
                        </a:rPr>
                        <a:t>Te</a:t>
                      </a:r>
                      <a:r>
                        <a:rPr lang="en-US" sz="1000" dirty="0">
                          <a:latin typeface="Calibri" panose="020F0502020204030204" pitchFamily="34" charset="0"/>
                          <a:cs typeface="Calibri" panose="020F0502020204030204" pitchFamily="34" charset="0"/>
                        </a:rPr>
                        <a:t> </a:t>
                      </a:r>
                      <a:r>
                        <a:rPr lang="en-US" sz="1000" dirty="0" err="1">
                          <a:latin typeface="Calibri" panose="020F0502020204030204" pitchFamily="34" charset="0"/>
                          <a:cs typeface="Calibri" panose="020F0502020204030204" pitchFamily="34" charset="0"/>
                        </a:rPr>
                        <a:t>Morenga</a:t>
                      </a:r>
                      <a:endParaRPr lang="en-US" sz="1000" dirty="0">
                        <a:latin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a:lnSpc>
                          <a:spcPct val="100000"/>
                        </a:lnSpc>
                        <a:spcBef>
                          <a:spcPts val="0"/>
                        </a:spcBef>
                        <a:spcAft>
                          <a:spcPts val="0"/>
                        </a:spcAft>
                        <a:buClrTx/>
                        <a:buSzTx/>
                        <a:buFontTx/>
                        <a:buNone/>
                        <a:tabLst/>
                        <a:defRPr/>
                      </a:pPr>
                      <a:r>
                        <a:rPr lang="en-NZ" sz="1000" dirty="0">
                          <a:solidFill>
                            <a:schemeClr val="tx1"/>
                          </a:solidFill>
                          <a:latin typeface="Calibri"/>
                        </a:rPr>
                        <a:t>07:30 – 08:30</a:t>
                      </a:r>
                      <a:endParaRPr lang="en-US" sz="1000" dirty="0">
                        <a:latin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208406"/>
                  </a:ext>
                </a:extLst>
              </a:tr>
              <a:tr h="540000">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16</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latin typeface="Calibri" panose="020F0502020204030204" pitchFamily="34" charset="0"/>
                        </a:rPr>
                        <a:t>Kerri Hale </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effectLst/>
                          <a:latin typeface="Calibri" pitchFamily="34" charset="0"/>
                          <a:ea typeface="Times New Roman"/>
                          <a:cs typeface="Calibri" pitchFamily="34" charset="0"/>
                        </a:rPr>
                        <a:t>09:00–12:00</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9567205"/>
                  </a:ext>
                </a:extLst>
              </a:tr>
              <a:tr h="1008000">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16</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a:t>
                      </a:r>
                    </a:p>
                    <a:p>
                      <a:pPr marL="0" marR="0" indent="0" algn="ctr" defTabSz="914400" rtl="0" eaLnBrk="1" fontAlgn="auto" latinLnBrk="0" hangingPunct="1">
                        <a:lnSpc>
                          <a:spcPct val="100000"/>
                        </a:lnSpc>
                        <a:spcBef>
                          <a:spcPts val="0"/>
                        </a:spcBef>
                        <a:spcAft>
                          <a:spcPts val="0"/>
                        </a:spcAft>
                        <a:buClrTx/>
                        <a:buSzTx/>
                        <a:buFontTx/>
                        <a:buNone/>
                        <a:tabLst/>
                        <a:defRPr/>
                      </a:pPr>
                      <a:r>
                        <a:rPr lang="en-NZ" sz="500" b="1" dirty="0">
                          <a:solidFill>
                            <a:schemeClr val="accent4"/>
                          </a:solidFill>
                          <a:effectLst/>
                          <a:latin typeface="Calibri" pitchFamily="34" charset="0"/>
                          <a:ea typeface="Times New Roman"/>
                          <a:cs typeface="Calibri"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5: (</a:t>
                      </a:r>
                      <a:r>
                        <a:rPr lang="en-US" sz="1000" b="1" i="1" baseline="0" dirty="0">
                          <a:solidFill>
                            <a:schemeClr val="accent4"/>
                          </a:solidFill>
                          <a:effectLst/>
                          <a:latin typeface="Calibri" pitchFamily="34" charset="0"/>
                          <a:ea typeface="Times New Roman"/>
                          <a:cs typeface="Calibri" pitchFamily="34" charset="0"/>
                        </a:rPr>
                        <a:t>Dementia)</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effectLst/>
                          <a:latin typeface="Calibri" pitchFamily="34" charset="0"/>
                          <a:ea typeface="Times New Roman"/>
                          <a:cs typeface="Calibri" pitchFamily="34" charset="0"/>
                        </a:rPr>
                        <a:t>Kerri Hale</a:t>
                      </a:r>
                      <a:endParaRPr kumimoji="0" lang="en-NZ" sz="1000" b="1"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36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242809"/>
                  </a:ext>
                </a:extLst>
              </a:tr>
              <a:tr h="378518">
                <a:tc>
                  <a:txBody>
                    <a:bodyPr/>
                    <a:lstStyle/>
                    <a:p>
                      <a:pPr algn="ctr">
                        <a:spcAft>
                          <a:spcPts val="0"/>
                        </a:spcAft>
                      </a:pPr>
                      <a:r>
                        <a:rPr lang="en-NZ" sz="1300" b="1" dirty="0">
                          <a:solidFill>
                            <a:schemeClr val="tx1"/>
                          </a:solidFill>
                          <a:effectLst/>
                          <a:latin typeface="Calibri" pitchFamily="34" charset="0"/>
                          <a:ea typeface="Times New Roman"/>
                          <a:cs typeface="Calibri" pitchFamily="34" charset="0"/>
                        </a:rPr>
                        <a:t>JULY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effectLst/>
                          <a:latin typeface="Calibri" pitchFamily="34" charset="0"/>
                          <a:ea typeface="Times New Roman"/>
                          <a:cs typeface="Calibri"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a:latin typeface="Calibri" panose="020F0502020204030204" pitchFamily="34" charset="0"/>
                        </a:rPr>
                        <a:t>Target</a:t>
                      </a:r>
                      <a:r>
                        <a:rPr lang="en-NZ" sz="1200" b="1" baseline="0">
                          <a:latin typeface="Calibri" panose="020F0502020204030204" pitchFamily="34" charset="0"/>
                        </a:rPr>
                        <a:t> Audience</a:t>
                      </a:r>
                      <a:endParaRPr lang="en-NZ" sz="1200" b="1">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effectLst/>
                          <a:latin typeface="Calibri" pitchFamily="34" charset="0"/>
                          <a:ea typeface="Times New Roman"/>
                          <a:cs typeface="Calibri" pitchFamily="34" charset="0"/>
                        </a:rPr>
                        <a:t>Time</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1"/>
                  </a:ext>
                </a:extLst>
              </a:tr>
              <a:tr h="360000">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i="1" dirty="0">
                          <a:solidFill>
                            <a:schemeClr val="tx1"/>
                          </a:solidFill>
                          <a:latin typeface="Calibri" panose="020F0502020204030204" pitchFamily="34" charset="0"/>
                          <a:cs typeface="Calibri" panose="020F0502020204030204" pitchFamily="34" charset="0"/>
                        </a:rPr>
                        <a:t>TERM 2 SCHOOL HOLDAYS   6  – 19 JULY 2026</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0" dirty="0">
                          <a:latin typeface="Calibri" panose="020F0502020204030204" pitchFamily="34" charset="0"/>
                          <a:cs typeface="Calibri" panose="020F0502020204030204" pitchFamily="34" charset="0"/>
                        </a:rPr>
                        <a:t>SCHOOL HOLIDAYS Monday 8 - Friday 21 July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a:ea typeface="Times New Roman"/>
                        <a:cs typeface="Calibri"/>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lang="en-NZ"/>
                    </a:p>
                  </a:txBody>
                  <a:tcP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1" i="0" dirty="0">
                        <a:solidFill>
                          <a:schemeClr val="tx1"/>
                        </a:solidFill>
                        <a:latin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9151742"/>
                  </a:ext>
                </a:extLst>
              </a:tr>
              <a:tr h="100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tx1"/>
                          </a:solidFill>
                          <a:effectLst/>
                          <a:latin typeface="Calibri"/>
                          <a:cs typeface="Calibri"/>
                        </a:rPr>
                        <a:t>Thursday 2</a:t>
                      </a:r>
                      <a:endParaRPr lang="en-US" sz="1000" b="1"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i="0" u="none" strike="noStrike" noProof="0" dirty="0">
                          <a:latin typeface="Calibri"/>
                        </a:rPr>
                        <a:t>Palliative Care Lecture Series </a:t>
                      </a:r>
                      <a:endParaRPr lang="en-US" sz="1000" b="1"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a:ea typeface="Times New Roman"/>
                          <a:cs typeface="Calibri"/>
                        </a:rPr>
                        <a:t>All</a:t>
                      </a:r>
                      <a:r>
                        <a:rPr lang="en-NZ" sz="1000" baseline="0" dirty="0">
                          <a:solidFill>
                            <a:schemeClr val="tx1"/>
                          </a:solidFill>
                          <a:effectLst/>
                          <a:latin typeface="Calibri"/>
                          <a:ea typeface="Times New Roman"/>
                          <a:cs typeface="Calibri"/>
                        </a:rPr>
                        <a:t> Health Professionals</a:t>
                      </a:r>
                      <a:endParaRPr lang="en-NZ" sz="1000" dirty="0">
                        <a:solidFill>
                          <a:schemeClr val="tx1"/>
                        </a:solidFill>
                        <a:effectLst/>
                        <a:latin typeface="Calibri"/>
                        <a:ea typeface="Times New Roman"/>
                        <a:cs typeface="Calibri"/>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a:cs typeface="Calibri"/>
                        </a:rPr>
                        <a:t>Presentation:</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tx1"/>
                          </a:solidFill>
                          <a:effectLst/>
                          <a:latin typeface="Calibri" pitchFamily="34" charset="0"/>
                          <a:ea typeface="Times New Roman"/>
                          <a:cs typeface="Calibri" pitchFamily="34" charset="0"/>
                        </a:rPr>
                        <a:t>TBA</a:t>
                      </a:r>
                      <a:endParaRPr lang="en-US" sz="1000"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latin typeface="Calibri"/>
                        </a:rPr>
                        <a:t>07:30–08:30</a:t>
                      </a:r>
                      <a:endParaRPr lang="en-US" sz="1000" dirty="0"/>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15866">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Friday 10 </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MATARIKI</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60724063"/>
                  </a:ext>
                </a:extLst>
              </a:tr>
              <a:tr h="561813">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21</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latin typeface="Calibri" panose="020F0502020204030204" pitchFamily="34" charset="0"/>
                        </a:rPr>
                        <a:t>Kerri Hale </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effectLst/>
                          <a:latin typeface="Calibri" pitchFamily="34" charset="0"/>
                          <a:ea typeface="Times New Roman"/>
                          <a:cs typeface="Calibri" pitchFamily="34" charset="0"/>
                        </a:rPr>
                        <a:t>09:00–12:00</a:t>
                      </a:r>
                      <a:endParaRPr lang="en-NZ" sz="1000" dirty="0">
                        <a:solidFill>
                          <a:schemeClr val="tx1"/>
                        </a:solidFill>
                        <a:effectLst/>
                        <a:latin typeface="Calibri" pitchFamily="34" charset="0"/>
                        <a:ea typeface="Times New Roman"/>
                        <a:cs typeface="Calibri" pitchFamily="34" charset="0"/>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972000">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21</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6 (</a:t>
                      </a:r>
                      <a:r>
                        <a:rPr lang="en-US" sz="1000" b="1" i="1" baseline="0" dirty="0">
                          <a:solidFill>
                            <a:schemeClr val="accent4"/>
                          </a:solidFill>
                          <a:effectLst/>
                          <a:latin typeface="Calibri" pitchFamily="34" charset="0"/>
                          <a:ea typeface="Times New Roman"/>
                          <a:cs typeface="Calibri" pitchFamily="34" charset="0"/>
                        </a:rPr>
                        <a:t>Communication Skills)</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effectLst/>
                          <a:latin typeface="Calibri" pitchFamily="34" charset="0"/>
                          <a:ea typeface="Times New Roman"/>
                          <a:cs typeface="Calibri" pitchFamily="34" charset="0"/>
                        </a:rPr>
                        <a:t>Kerri Hale</a:t>
                      </a:r>
                      <a:endParaRPr kumimoji="0" lang="en-NZ" sz="1000" b="1"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36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8554283"/>
                  </a:ext>
                </a:extLst>
              </a:tr>
            </a:tbl>
          </a:graphicData>
        </a:graphic>
      </p:graphicFrame>
      <p:sp>
        <p:nvSpPr>
          <p:cNvPr id="12" name="TextBox 11">
            <a:extLst>
              <a:ext uri="{FF2B5EF4-FFF2-40B4-BE49-F238E27FC236}">
                <a16:creationId xmlns:a16="http://schemas.microsoft.com/office/drawing/2014/main" id="{0A2A396D-A24C-4A4E-BD3E-6A303B2DCDDF}"/>
              </a:ext>
            </a:extLst>
          </p:cNvPr>
          <p:cNvSpPr txBox="1"/>
          <p:nvPr/>
        </p:nvSpPr>
        <p:spPr>
          <a:xfrm>
            <a:off x="0" y="9341264"/>
            <a:ext cx="1525860" cy="215444"/>
          </a:xfrm>
          <a:prstGeom prst="rect">
            <a:avLst/>
          </a:prstGeom>
          <a:noFill/>
        </p:spPr>
        <p:txBody>
          <a:bodyPr wrap="square" rtlCol="0">
            <a:spAutoFit/>
          </a:bodyPr>
          <a:lstStyle/>
          <a:p>
            <a:pPr algn="ctr"/>
            <a:r>
              <a:rPr lang="en-NZ" sz="800" dirty="0">
                <a:latin typeface="Calibri" panose="020F0502020204030204" pitchFamily="34" charset="0"/>
              </a:rPr>
              <a:t>Page 4</a:t>
            </a:r>
          </a:p>
        </p:txBody>
      </p:sp>
      <p:sp>
        <p:nvSpPr>
          <p:cNvPr id="2" name="Left Brace 1">
            <a:extLst>
              <a:ext uri="{FF2B5EF4-FFF2-40B4-BE49-F238E27FC236}">
                <a16:creationId xmlns:a16="http://schemas.microsoft.com/office/drawing/2014/main" id="{8B5A23EF-0EBD-4064-8336-362FE5863BBD}"/>
              </a:ext>
            </a:extLst>
          </p:cNvPr>
          <p:cNvSpPr/>
          <p:nvPr/>
        </p:nvSpPr>
        <p:spPr>
          <a:xfrm>
            <a:off x="3095249" y="-1023664"/>
            <a:ext cx="45719" cy="457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0" name="Footer Placeholder 1">
            <a:extLst>
              <a:ext uri="{FF2B5EF4-FFF2-40B4-BE49-F238E27FC236}">
                <a16:creationId xmlns:a16="http://schemas.microsoft.com/office/drawing/2014/main" id="{6ED7B6B2-F055-4FE5-9E37-545AE74144AA}"/>
              </a:ext>
            </a:extLst>
          </p:cNvPr>
          <p:cNvSpPr>
            <a:spLocks noGrp="1"/>
          </p:cNvSpPr>
          <p:nvPr>
            <p:ph type="ftr" sz="quarter" idx="11"/>
          </p:nvPr>
        </p:nvSpPr>
        <p:spPr>
          <a:xfrm>
            <a:off x="234254" y="9352641"/>
            <a:ext cx="6380115"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7B1A49A3-829F-A8F5-EABF-1C446D6BE6F1}"/>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8" name="Picture 7">
            <a:extLst>
              <a:ext uri="{FF2B5EF4-FFF2-40B4-BE49-F238E27FC236}">
                <a16:creationId xmlns:a16="http://schemas.microsoft.com/office/drawing/2014/main" id="{139F41C4-2357-5073-3BCE-CD9F07F2B3BF}"/>
              </a:ext>
            </a:extLst>
          </p:cNvPr>
          <p:cNvPicPr>
            <a:picLocks noChangeAspect="1"/>
          </p:cNvPicPr>
          <p:nvPr/>
        </p:nvPicPr>
        <p:blipFill rotWithShape="1">
          <a:blip r:embed="rId4"/>
          <a:srcRect t="2653" b="-1"/>
          <a:stretch/>
        </p:blipFill>
        <p:spPr>
          <a:xfrm>
            <a:off x="1010652" y="1177134"/>
            <a:ext cx="685800" cy="662307"/>
          </a:xfrm>
          <a:prstGeom prst="rect">
            <a:avLst/>
          </a:prstGeom>
        </p:spPr>
      </p:pic>
    </p:spTree>
    <p:extLst>
      <p:ext uri="{BB962C8B-B14F-4D97-AF65-F5344CB8AC3E}">
        <p14:creationId xmlns:p14="http://schemas.microsoft.com/office/powerpoint/2010/main" val="1033526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8212" y="21597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effectLst>
                  <a:outerShdw blurRad="38100" dist="38100" dir="2700000" algn="tl">
                    <a:srgbClr val="000000">
                      <a:alpha val="43137"/>
                    </a:srgbClr>
                  </a:outerShdw>
                </a:effectLst>
                <a:latin typeface="Calibri" panose="020F0502020204030204" pitchFamily="34" charset="0"/>
              </a:rPr>
              <a:t>Palliative Care Education Plan 2026</a:t>
            </a:r>
            <a:endParaRPr lang="en-NZ" sz="2400" b="1" dirty="0">
              <a:effectLst>
                <a:outerShdw blurRad="38100" dist="38100" dir="2700000" algn="tl">
                  <a:srgbClr val="000000">
                    <a:alpha val="43137"/>
                  </a:srgbClr>
                </a:outerShdw>
              </a:effectLst>
              <a:latin typeface="Calibri" panose="020F050202020403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161193969"/>
              </p:ext>
            </p:extLst>
          </p:nvPr>
        </p:nvGraphicFramePr>
        <p:xfrm>
          <a:off x="252128" y="2314551"/>
          <a:ext cx="6362241" cy="6566400"/>
        </p:xfrm>
        <a:graphic>
          <a:graphicData uri="http://schemas.openxmlformats.org/drawingml/2006/table">
            <a:tbl>
              <a:tblPr firstRow="1" firstCol="1" bandRow="1">
                <a:tableStyleId>{5C22544A-7EE6-4342-B048-85BDC9FD1C3A}</a:tableStyleId>
              </a:tblPr>
              <a:tblGrid>
                <a:gridCol w="889519">
                  <a:extLst>
                    <a:ext uri="{9D8B030D-6E8A-4147-A177-3AD203B41FA5}">
                      <a16:colId xmlns:a16="http://schemas.microsoft.com/office/drawing/2014/main" val="20000"/>
                    </a:ext>
                  </a:extLst>
                </a:gridCol>
                <a:gridCol w="1231983">
                  <a:extLst>
                    <a:ext uri="{9D8B030D-6E8A-4147-A177-3AD203B41FA5}">
                      <a16:colId xmlns:a16="http://schemas.microsoft.com/office/drawing/2014/main" val="20001"/>
                    </a:ext>
                  </a:extLst>
                </a:gridCol>
                <a:gridCol w="1240739">
                  <a:extLst>
                    <a:ext uri="{9D8B030D-6E8A-4147-A177-3AD203B41FA5}">
                      <a16:colId xmlns:a16="http://schemas.microsoft.com/office/drawing/2014/main" val="3094870591"/>
                    </a:ext>
                  </a:extLst>
                </a:gridCol>
                <a:gridCol w="1116000">
                  <a:extLst>
                    <a:ext uri="{9D8B030D-6E8A-4147-A177-3AD203B41FA5}">
                      <a16:colId xmlns:a16="http://schemas.microsoft.com/office/drawing/2014/main" val="20003"/>
                    </a:ext>
                  </a:extLst>
                </a:gridCol>
                <a:gridCol w="1066800">
                  <a:extLst>
                    <a:ext uri="{9D8B030D-6E8A-4147-A177-3AD203B41FA5}">
                      <a16:colId xmlns:a16="http://schemas.microsoft.com/office/drawing/2014/main" val="3514097498"/>
                    </a:ext>
                  </a:extLst>
                </a:gridCol>
                <a:gridCol w="817200">
                  <a:extLst>
                    <a:ext uri="{9D8B030D-6E8A-4147-A177-3AD203B41FA5}">
                      <a16:colId xmlns:a16="http://schemas.microsoft.com/office/drawing/2014/main" val="379558122"/>
                    </a:ext>
                  </a:extLst>
                </a:gridCol>
              </a:tblGrid>
              <a:tr h="406615">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AUGUST</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Target</a:t>
                      </a:r>
                      <a:r>
                        <a:rPr lang="en-NZ" sz="1200" b="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Audience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a:solidFill>
                            <a:schemeClr val="tx1"/>
                          </a:solidFill>
                          <a:latin typeface="Calibri" panose="020F0502020204030204" pitchFamily="34" charset="0"/>
                          <a:ea typeface="Calibri" panose="020F0502020204030204" pitchFamily="34" charset="0"/>
                          <a:cs typeface="Calibri" panose="020F0502020204030204" pitchFamily="34" charset="0"/>
                        </a:rPr>
                        <a:t>Educator</a:t>
                      </a:r>
                      <a:endPar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endPar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855057794"/>
                  </a:ext>
                </a:extLst>
              </a:tr>
              <a:tr h="1145909">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Thursday 6</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a:t>
                      </a:r>
                      <a:endParaRPr lang="en-NZ" sz="1000" b="1" i="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Presentation: </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000" i="1" dirty="0">
                          <a:effectLst/>
                          <a:latin typeface="Calibri" pitchFamily="34" charset="0"/>
                          <a:ea typeface="Times New Roman"/>
                          <a:cs typeface="Calibri" pitchFamily="34" charset="0"/>
                        </a:rPr>
                        <a:t>TBA</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i="1"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latin typeface="Calibri" panose="020F0502020204030204" pitchFamily="34" charset="0"/>
                        </a:rPr>
                        <a:t>07:30 –08:30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208406"/>
                  </a:ext>
                </a:extLst>
              </a:tr>
              <a:tr h="580043">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Tuesday</a:t>
                      </a:r>
                      <a:r>
                        <a:rPr lang="en-US" sz="1000" b="1" baseline="0" dirty="0">
                          <a:solidFill>
                            <a:schemeClr val="tx1"/>
                          </a:solidFill>
                          <a:effectLst/>
                          <a:latin typeface="Calibri" pitchFamily="34" charset="0"/>
                          <a:ea typeface="Times New Roman"/>
                          <a:cs typeface="Calibri" pitchFamily="34" charset="0"/>
                        </a:rPr>
                        <a:t> 18</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Enrolled Nurses </a:t>
                      </a:r>
                      <a:endParaRPr lang="en-NZ" sz="1000" b="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000" b="1" dirty="0">
                          <a:latin typeface="Calibri" panose="020F0502020204030204" pitchFamily="34" charset="0"/>
                        </a:rPr>
                        <a:t>Kerri Hale </a:t>
                      </a:r>
                      <a:endParaRPr lang="en-NZ" sz="10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dirty="0">
                          <a:solidFill>
                            <a:schemeClr val="tx1"/>
                          </a:solidFill>
                          <a:effectLst/>
                          <a:latin typeface="Calibri" pitchFamily="34" charset="0"/>
                          <a:ea typeface="Times New Roman"/>
                          <a:cs typeface="Calibri"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9567205"/>
                  </a:ext>
                </a:extLst>
              </a:tr>
              <a:tr h="903555">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18</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7:</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itchFamily="34" charset="0"/>
                          <a:ea typeface="Times New Roman"/>
                          <a:cs typeface="Calibri" pitchFamily="34" charset="0"/>
                        </a:rPr>
                        <a:t>(</a:t>
                      </a:r>
                      <a:r>
                        <a:rPr lang="en-NZ" sz="1000" b="1" i="1" baseline="0" dirty="0">
                          <a:solidFill>
                            <a:schemeClr val="accent4"/>
                          </a:solidFill>
                          <a:effectLst/>
                          <a:latin typeface="Calibri" pitchFamily="34" charset="0"/>
                          <a:ea typeface="Times New Roman"/>
                          <a:cs typeface="Calibri" pitchFamily="34" charset="0"/>
                        </a:rPr>
                        <a:t>Last Days of Life)</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Kerri Hale</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lang="en-NZ" sz="1000"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242809"/>
                  </a:ext>
                </a:extLst>
              </a:tr>
              <a:tr h="406587">
                <a:tc>
                  <a:txBody>
                    <a:bodyPr/>
                    <a:lstStyle/>
                    <a:p>
                      <a:pPr algn="ctr">
                        <a:spcAft>
                          <a:spcPts val="0"/>
                        </a:spcAft>
                      </a:pPr>
                      <a:r>
                        <a:rPr lang="en-NZ" sz="1250" b="1" dirty="0">
                          <a:solidFill>
                            <a:schemeClr val="tx1"/>
                          </a:solidFill>
                          <a:effectLst/>
                          <a:latin typeface="Calibri" pitchFamily="34" charset="0"/>
                          <a:ea typeface="Times New Roman"/>
                          <a:cs typeface="Calibri" pitchFamily="34" charset="0"/>
                        </a:rPr>
                        <a:t>SEPTEMBER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effectLst/>
                          <a:latin typeface="Calibri" pitchFamily="34" charset="0"/>
                          <a:ea typeface="Times New Roman"/>
                          <a:cs typeface="Calibri"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a:latin typeface="Calibri" panose="020F0502020204030204" pitchFamily="34" charset="0"/>
                        </a:rPr>
                        <a:t>Target</a:t>
                      </a:r>
                      <a:r>
                        <a:rPr lang="en-NZ" sz="1200" b="1" baseline="0">
                          <a:latin typeface="Calibri" panose="020F0502020204030204" pitchFamily="34" charset="0"/>
                        </a:rPr>
                        <a:t> Audience</a:t>
                      </a:r>
                      <a:endParaRPr lang="en-NZ" sz="1200" b="1">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effectLst/>
                          <a:latin typeface="Calibri" pitchFamily="34" charset="0"/>
                          <a:ea typeface="Times New Roman"/>
                          <a:cs typeface="Calibri" pitchFamily="34" charset="0"/>
                        </a:rPr>
                        <a:t>Time</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1"/>
                  </a:ext>
                </a:extLst>
              </a:tr>
              <a:tr h="1196402">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Thursday 3</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 </a:t>
                      </a:r>
                      <a:endParaRPr lang="en-NZ" sz="1000" b="1" i="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Presentation:</a:t>
                      </a: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a:effectLst/>
                          <a:latin typeface="Calibri" pitchFamily="34" charset="0"/>
                          <a:ea typeface="Times New Roman"/>
                          <a:cs typeface="Calibri" pitchFamily="34" charset="0"/>
                        </a:rPr>
                        <a:t>TBA</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latin typeface="Calibri" panose="020F0502020204030204" pitchFamily="34" charset="0"/>
                        </a:rPr>
                        <a:t>07:30–08:30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034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tx1"/>
                          </a:solidFill>
                          <a:effectLst/>
                          <a:latin typeface="Calibri" pitchFamily="34" charset="0"/>
                          <a:ea typeface="Times New Roman"/>
                          <a:cs typeface="Calibri" pitchFamily="34" charset="0"/>
                        </a:rPr>
                        <a:t>Tuesday 15</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000" b="1" dirty="0">
                          <a:latin typeface="Calibri" panose="020F0502020204030204" pitchFamily="34" charset="0"/>
                        </a:rPr>
                        <a:t>Kerri Hale </a:t>
                      </a:r>
                      <a:endParaRPr lang="en-NZ" sz="10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dirty="0">
                          <a:solidFill>
                            <a:schemeClr val="tx1"/>
                          </a:solidFill>
                          <a:effectLst/>
                          <a:latin typeface="Calibri" pitchFamily="34" charset="0"/>
                          <a:ea typeface="Times New Roman"/>
                          <a:cs typeface="Calibri"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937120">
                <a:tc>
                  <a:txBody>
                    <a:bodyPr/>
                    <a:lstStyle/>
                    <a:p>
                      <a:pPr algn="ctr">
                        <a:spcAft>
                          <a:spcPts val="0"/>
                        </a:spcAft>
                      </a:pPr>
                      <a:r>
                        <a:rPr lang="en-NZ" sz="1000" b="1" baseline="0" dirty="0">
                          <a:solidFill>
                            <a:schemeClr val="tx1"/>
                          </a:solidFill>
                          <a:effectLst/>
                          <a:latin typeface="Calibri" pitchFamily="34" charset="0"/>
                          <a:ea typeface="Times New Roman"/>
                          <a:cs typeface="Calibri" pitchFamily="34" charset="0"/>
                        </a:rPr>
                        <a:t>Tuesday 15</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 </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Module</a:t>
                      </a:r>
                      <a:r>
                        <a:rPr lang="en-NZ" sz="1000" b="1" baseline="0" dirty="0">
                          <a:solidFill>
                            <a:schemeClr val="accent4"/>
                          </a:solidFill>
                          <a:effectLst/>
                          <a:latin typeface="Calibri" pitchFamily="34" charset="0"/>
                          <a:ea typeface="Times New Roman"/>
                          <a:cs typeface="Calibri" pitchFamily="34" charset="0"/>
                        </a:rPr>
                        <a:t> 8:</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baseline="0" dirty="0">
                          <a:solidFill>
                            <a:schemeClr val="accent4"/>
                          </a:solidFill>
                          <a:effectLst/>
                          <a:latin typeface="Calibri" pitchFamily="34" charset="0"/>
                          <a:ea typeface="Times New Roman"/>
                          <a:cs typeface="Calibri" pitchFamily="34" charset="0"/>
                        </a:rPr>
                        <a:t>(</a:t>
                      </a:r>
                      <a:r>
                        <a:rPr lang="en-US" sz="1000" b="1" i="1" dirty="0">
                          <a:solidFill>
                            <a:schemeClr val="accent4"/>
                          </a:solidFill>
                          <a:effectLst/>
                          <a:latin typeface="Calibri" pitchFamily="34" charset="0"/>
                          <a:ea typeface="Times New Roman"/>
                          <a:cs typeface="Calibri" pitchFamily="34" charset="0"/>
                        </a:rPr>
                        <a:t>Loss and Grief)</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Kerri Hale</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lang="en-NZ" sz="1000"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8554283"/>
                  </a:ext>
                </a:extLst>
              </a:tr>
              <a:tr h="386695">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i="1" dirty="0">
                          <a:solidFill>
                            <a:schemeClr val="tx1"/>
                          </a:solidFill>
                          <a:latin typeface="Calibri" panose="020F0502020204030204" pitchFamily="34" charset="0"/>
                          <a:cs typeface="Calibri" panose="020F0502020204030204" pitchFamily="34" charset="0"/>
                        </a:rPr>
                        <a:t>TERM 3 SCHOOL HOLDAYS  25 SEPTEMBER TO 11 OCTOBER 2026</a:t>
                      </a:r>
                      <a:endParaRPr lang="en-NZ" sz="1050" b="0" i="1" baseline="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algn="ctr">
                        <a:spcAft>
                          <a:spcPts val="0"/>
                        </a:spcAft>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5991930"/>
                  </a:ext>
                </a:extLst>
              </a:tr>
            </a:tbl>
          </a:graphicData>
        </a:graphic>
      </p:graphicFrame>
      <p:sp>
        <p:nvSpPr>
          <p:cNvPr id="12" name="TextBox 11">
            <a:extLst>
              <a:ext uri="{FF2B5EF4-FFF2-40B4-BE49-F238E27FC236}">
                <a16:creationId xmlns:a16="http://schemas.microsoft.com/office/drawing/2014/main" id="{0A2A396D-A24C-4A4E-BD3E-6A303B2DCDDF}"/>
              </a:ext>
            </a:extLst>
          </p:cNvPr>
          <p:cNvSpPr txBox="1"/>
          <p:nvPr/>
        </p:nvSpPr>
        <p:spPr>
          <a:xfrm>
            <a:off x="0" y="9341264"/>
            <a:ext cx="1525860" cy="215444"/>
          </a:xfrm>
          <a:prstGeom prst="rect">
            <a:avLst/>
          </a:prstGeom>
          <a:noFill/>
        </p:spPr>
        <p:txBody>
          <a:bodyPr wrap="square" rtlCol="0">
            <a:spAutoFit/>
          </a:bodyPr>
          <a:lstStyle/>
          <a:p>
            <a:pPr algn="ctr"/>
            <a:r>
              <a:rPr lang="en-NZ" sz="800" dirty="0">
                <a:latin typeface="Calibri" panose="020F0502020204030204" pitchFamily="34" charset="0"/>
              </a:rPr>
              <a:t>Page 5</a:t>
            </a:r>
          </a:p>
        </p:txBody>
      </p:sp>
      <p:sp>
        <p:nvSpPr>
          <p:cNvPr id="2" name="Left Brace 1">
            <a:extLst>
              <a:ext uri="{FF2B5EF4-FFF2-40B4-BE49-F238E27FC236}">
                <a16:creationId xmlns:a16="http://schemas.microsoft.com/office/drawing/2014/main" id="{8B5A23EF-0EBD-4064-8336-362FE5863BBD}"/>
              </a:ext>
            </a:extLst>
          </p:cNvPr>
          <p:cNvSpPr/>
          <p:nvPr/>
        </p:nvSpPr>
        <p:spPr>
          <a:xfrm>
            <a:off x="3095249" y="-1023664"/>
            <a:ext cx="45719" cy="457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0" name="Footer Placeholder 1">
            <a:extLst>
              <a:ext uri="{FF2B5EF4-FFF2-40B4-BE49-F238E27FC236}">
                <a16:creationId xmlns:a16="http://schemas.microsoft.com/office/drawing/2014/main" id="{6ED7B6B2-F055-4FE5-9E37-545AE74144AA}"/>
              </a:ext>
            </a:extLst>
          </p:cNvPr>
          <p:cNvSpPr>
            <a:spLocks noGrp="1"/>
          </p:cNvSpPr>
          <p:nvPr>
            <p:ph type="ftr" sz="quarter" idx="11"/>
          </p:nvPr>
        </p:nvSpPr>
        <p:spPr>
          <a:xfrm>
            <a:off x="234254" y="9352641"/>
            <a:ext cx="6380115"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CD8C2612-FF86-920B-37E4-57B8B10AC652}"/>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4" name="Picture 3">
            <a:extLst>
              <a:ext uri="{FF2B5EF4-FFF2-40B4-BE49-F238E27FC236}">
                <a16:creationId xmlns:a16="http://schemas.microsoft.com/office/drawing/2014/main" id="{20203E4B-B1F5-BB38-1A30-7CDF21E256FD}"/>
              </a:ext>
            </a:extLst>
          </p:cNvPr>
          <p:cNvPicPr>
            <a:picLocks noChangeAspect="1"/>
          </p:cNvPicPr>
          <p:nvPr/>
        </p:nvPicPr>
        <p:blipFill rotWithShape="1">
          <a:blip r:embed="rId4"/>
          <a:srcRect t="2653" b="-1"/>
          <a:stretch/>
        </p:blipFill>
        <p:spPr>
          <a:xfrm>
            <a:off x="1010652" y="1177134"/>
            <a:ext cx="685800" cy="662307"/>
          </a:xfrm>
          <a:prstGeom prst="rect">
            <a:avLst/>
          </a:prstGeom>
        </p:spPr>
      </p:pic>
    </p:spTree>
    <p:extLst>
      <p:ext uri="{BB962C8B-B14F-4D97-AF65-F5344CB8AC3E}">
        <p14:creationId xmlns:p14="http://schemas.microsoft.com/office/powerpoint/2010/main" val="1477614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665" y="3627229"/>
            <a:ext cx="6048671" cy="3354765"/>
          </a:xfrm>
          <a:prstGeom prst="rect">
            <a:avLst/>
          </a:prstGeom>
        </p:spPr>
        <p:txBody>
          <a:bodyPr wrap="square">
            <a:spAutoFit/>
          </a:bodyPr>
          <a:lstStyle/>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400">
              <a:latin typeface="Calibri" pitchFamily="34" charset="0"/>
              <a:cs typeface="Calibri" pitchFamily="34" charset="0"/>
            </a:endParaRPr>
          </a:p>
          <a:p>
            <a:endParaRPr lang="en-NZ" sz="1600">
              <a:latin typeface="Calibri" pitchFamily="34" charset="0"/>
              <a:cs typeface="Calibri" pitchFamily="34" charset="0"/>
            </a:endParaRPr>
          </a:p>
        </p:txBody>
      </p:sp>
      <p:sp>
        <p:nvSpPr>
          <p:cNvPr id="15" name="Title 4"/>
          <p:cNvSpPr txBox="1">
            <a:spLocks/>
          </p:cNvSpPr>
          <p:nvPr/>
        </p:nvSpPr>
        <p:spPr>
          <a:xfrm>
            <a:off x="338212" y="215970"/>
            <a:ext cx="61722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effectLst>
                  <a:outerShdw blurRad="38100" dist="38100" dir="2700000" algn="tl">
                    <a:srgbClr val="000000">
                      <a:alpha val="43137"/>
                    </a:srgbClr>
                  </a:outerShdw>
                </a:effectLst>
                <a:latin typeface="Calibri" panose="020F0502020204030204" pitchFamily="34" charset="0"/>
              </a:rPr>
              <a:t>Palliative Care Education Plan 2026</a:t>
            </a:r>
            <a:endParaRPr lang="en-NZ" sz="2400" b="1" dirty="0">
              <a:effectLst>
                <a:outerShdw blurRad="38100" dist="38100" dir="2700000" algn="tl">
                  <a:srgbClr val="000000">
                    <a:alpha val="43137"/>
                  </a:srgbClr>
                </a:outerShdw>
              </a:effectLst>
              <a:latin typeface="Calibri" panose="020F050202020403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170034278"/>
              </p:ext>
            </p:extLst>
          </p:nvPr>
        </p:nvGraphicFramePr>
        <p:xfrm>
          <a:off x="245795" y="2308697"/>
          <a:ext cx="6357033" cy="7049213"/>
        </p:xfrm>
        <a:graphic>
          <a:graphicData uri="http://schemas.openxmlformats.org/drawingml/2006/table">
            <a:tbl>
              <a:tblPr firstRow="1" firstCol="1" bandRow="1">
                <a:tableStyleId>{5C22544A-7EE6-4342-B048-85BDC9FD1C3A}</a:tableStyleId>
              </a:tblPr>
              <a:tblGrid>
                <a:gridCol w="888259">
                  <a:extLst>
                    <a:ext uri="{9D8B030D-6E8A-4147-A177-3AD203B41FA5}">
                      <a16:colId xmlns:a16="http://schemas.microsoft.com/office/drawing/2014/main" val="20000"/>
                    </a:ext>
                  </a:extLst>
                </a:gridCol>
                <a:gridCol w="1230239">
                  <a:extLst>
                    <a:ext uri="{9D8B030D-6E8A-4147-A177-3AD203B41FA5}">
                      <a16:colId xmlns:a16="http://schemas.microsoft.com/office/drawing/2014/main" val="20001"/>
                    </a:ext>
                  </a:extLst>
                </a:gridCol>
                <a:gridCol w="1238983">
                  <a:extLst>
                    <a:ext uri="{9D8B030D-6E8A-4147-A177-3AD203B41FA5}">
                      <a16:colId xmlns:a16="http://schemas.microsoft.com/office/drawing/2014/main" val="3094870591"/>
                    </a:ext>
                  </a:extLst>
                </a:gridCol>
                <a:gridCol w="1127552">
                  <a:extLst>
                    <a:ext uri="{9D8B030D-6E8A-4147-A177-3AD203B41FA5}">
                      <a16:colId xmlns:a16="http://schemas.microsoft.com/office/drawing/2014/main" val="20003"/>
                    </a:ext>
                  </a:extLst>
                </a:gridCol>
                <a:gridCol w="1044000">
                  <a:extLst>
                    <a:ext uri="{9D8B030D-6E8A-4147-A177-3AD203B41FA5}">
                      <a16:colId xmlns:a16="http://schemas.microsoft.com/office/drawing/2014/main" val="20004"/>
                    </a:ext>
                  </a:extLst>
                </a:gridCol>
                <a:gridCol w="828000">
                  <a:extLst>
                    <a:ext uri="{9D8B030D-6E8A-4147-A177-3AD203B41FA5}">
                      <a16:colId xmlns:a16="http://schemas.microsoft.com/office/drawing/2014/main" val="20005"/>
                    </a:ext>
                  </a:extLst>
                </a:gridCol>
              </a:tblGrid>
              <a:tr h="346821">
                <a:tc>
                  <a:txBody>
                    <a:bodyPr/>
                    <a:lstStyle/>
                    <a:p>
                      <a:pPr algn="ctr">
                        <a:spcAft>
                          <a:spcPts val="0"/>
                        </a:spcAft>
                      </a:pPr>
                      <a:r>
                        <a:rPr lang="en-NZ"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OCTOBER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Target</a:t>
                      </a:r>
                      <a:r>
                        <a:rPr lang="en-NZ" sz="1200" b="1"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Audience</a:t>
                      </a:r>
                      <a:endParaRPr lang="en-NZ"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NZ" sz="1200" b="1" dirty="0">
                          <a:solidFill>
                            <a:schemeClr val="tx1"/>
                          </a:solidFill>
                          <a:latin typeface="Calibri" panose="020F0502020204030204" pitchFamily="34" charset="0"/>
                          <a:ea typeface="Calibri" panose="020F0502020204030204" pitchFamily="34" charset="0"/>
                          <a:cs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R="111125" algn="ctr">
                        <a:spcAft>
                          <a:spcPts val="0"/>
                        </a:spcAft>
                      </a:pPr>
                      <a:r>
                        <a:rPr lang="en-US"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Time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855057794"/>
                  </a:ext>
                </a:extLst>
              </a:tr>
              <a:tr h="512889">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Thursday 1</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a:t>
                      </a:r>
                      <a:endParaRPr lang="en-NZ" sz="1000" b="1" i="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Presentation:</a:t>
                      </a: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1" dirty="0">
                          <a:effectLst/>
                          <a:latin typeface="Calibri" pitchFamily="34" charset="0"/>
                          <a:ea typeface="Times New Roman"/>
                          <a:cs typeface="Calibri" pitchFamily="34" charset="0"/>
                        </a:rPr>
                        <a:t>Guest Speaker</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1" i="1" dirty="0">
                          <a:effectLst/>
                          <a:latin typeface="Calibri" pitchFamily="34" charset="0"/>
                          <a:ea typeface="Times New Roman"/>
                          <a:cs typeface="Calibri" pitchFamily="34" charset="0"/>
                        </a:rPr>
                        <a:t>TBA</a:t>
                      </a:r>
                      <a:endParaRPr lang="en-US" sz="1000" b="1"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latin typeface="Calibri" panose="020F0502020204030204" pitchFamily="34" charset="0"/>
                        </a:rPr>
                        <a:t>07:30–08:30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8715651"/>
                  </a:ext>
                </a:extLst>
              </a:tr>
              <a:tr h="541421">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20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Enrolled Nurses </a:t>
                      </a:r>
                      <a:endParaRPr lang="en-NZ" sz="1000" b="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b="1" dirty="0">
                          <a:latin typeface="Calibri" panose="020F0502020204030204" pitchFamily="34" charset="0"/>
                        </a:rPr>
                        <a:t>Kerri Hale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dirty="0">
                          <a:solidFill>
                            <a:schemeClr val="tx1"/>
                          </a:solidFill>
                          <a:effectLst/>
                          <a:latin typeface="Calibri" pitchFamily="34" charset="0"/>
                          <a:ea typeface="Times New Roman"/>
                          <a:cs typeface="Calibri"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2208406"/>
                  </a:ext>
                </a:extLst>
              </a:tr>
              <a:tr h="972000">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20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accent4"/>
                          </a:solidFill>
                          <a:effectLst/>
                          <a:latin typeface="Calibri" pitchFamily="34" charset="0"/>
                          <a:ea typeface="Times New Roman"/>
                          <a:cs typeface="Calibri" pitchFamily="34" charset="0"/>
                        </a:rPr>
                        <a:t>Fundamentals</a:t>
                      </a:r>
                      <a:r>
                        <a:rPr lang="en-US" sz="1000" b="1" baseline="0" dirty="0">
                          <a:solidFill>
                            <a:schemeClr val="accent4"/>
                          </a:solidFill>
                          <a:effectLst/>
                          <a:latin typeface="Calibri" pitchFamily="34" charset="0"/>
                          <a:ea typeface="Times New Roman"/>
                          <a:cs typeface="Calibri" pitchFamily="34" charset="0"/>
                        </a:rPr>
                        <a:t> of Palliative Care </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500" b="1" baseline="0"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1" baseline="0" dirty="0">
                          <a:solidFill>
                            <a:schemeClr val="accent4"/>
                          </a:solidFill>
                          <a:effectLst/>
                          <a:latin typeface="Calibri" pitchFamily="34" charset="0"/>
                          <a:ea typeface="Times New Roman"/>
                          <a:cs typeface="Calibri" pitchFamily="34" charset="0"/>
                        </a:rPr>
                        <a:t>Module 9: (</a:t>
                      </a:r>
                      <a:r>
                        <a:rPr lang="en-US" sz="1000" b="1" i="1" baseline="0" dirty="0">
                          <a:solidFill>
                            <a:schemeClr val="accent4"/>
                          </a:solidFill>
                          <a:effectLst/>
                          <a:latin typeface="Calibri" pitchFamily="34" charset="0"/>
                          <a:ea typeface="Times New Roman"/>
                          <a:cs typeface="Calibri" pitchFamily="34" charset="0"/>
                        </a:rPr>
                        <a:t>Introduction to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1" i="1" baseline="0" dirty="0">
                          <a:solidFill>
                            <a:schemeClr val="accent4"/>
                          </a:solidFill>
                          <a:effectLst/>
                          <a:latin typeface="Calibri" pitchFamily="34" charset="0"/>
                          <a:ea typeface="Times New Roman"/>
                          <a:cs typeface="Calibri" pitchFamily="34" charset="0"/>
                        </a:rPr>
                        <a:t>Spiritual Care)</a:t>
                      </a:r>
                      <a:endParaRPr lang="en-NZ" sz="1000" b="1" i="1" dirty="0">
                        <a:solidFill>
                          <a:schemeClr val="accent4"/>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a:latin typeface="Calibri" panose="020F0502020204030204" pitchFamily="34" charset="0"/>
                        </a:rPr>
                        <a:t>Allied Health </a:t>
                      </a:r>
                      <a:endParaRPr lang="en-NZ" sz="1000" b="0" baseline="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a:latin typeface="Calibri" panose="020F0502020204030204" pitchFamily="34" charset="0"/>
                        </a:rPr>
                        <a:t>Care Workers </a:t>
                      </a:r>
                      <a:endParaRPr lang="en-NZ" sz="1000" b="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Kerri Hale</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lang="en-NZ" sz="1000"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9567205"/>
                  </a:ext>
                </a:extLst>
              </a:tr>
              <a:tr h="360000">
                <a:tc>
                  <a:txBody>
                    <a:bodyPr/>
                    <a:lstStyle/>
                    <a:p>
                      <a:pPr algn="ctr">
                        <a:spcAft>
                          <a:spcPts val="0"/>
                        </a:spcAft>
                      </a:pPr>
                      <a:r>
                        <a:rPr lang="en-US" sz="1000" b="1" i="1" dirty="0">
                          <a:solidFill>
                            <a:schemeClr val="tx1"/>
                          </a:solidFill>
                          <a:effectLst/>
                          <a:latin typeface="Calibri" pitchFamily="34" charset="0"/>
                          <a:ea typeface="Times New Roman"/>
                          <a:cs typeface="Calibri" pitchFamily="34" charset="0"/>
                        </a:rPr>
                        <a:t>Monday 26</a:t>
                      </a:r>
                      <a:endParaRPr lang="en-NZ" sz="1000" b="1"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050" b="1" i="1" dirty="0">
                          <a:solidFill>
                            <a:schemeClr val="tx1"/>
                          </a:solidFill>
                          <a:effectLst/>
                          <a:latin typeface="Calibri" pitchFamily="34" charset="0"/>
                          <a:ea typeface="Times New Roman"/>
                          <a:cs typeface="Calibri" pitchFamily="34" charset="0"/>
                        </a:rPr>
                        <a:t>LABOUR DAY</a:t>
                      </a:r>
                      <a:endParaRPr lang="en-NZ" sz="1050" i="1" dirty="0">
                        <a:solidFill>
                          <a:schemeClr val="tx1"/>
                        </a:solidFill>
                        <a:effectLst/>
                        <a:latin typeface="Calibri" pitchFamily="34" charset="0"/>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 The Lounge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Kerri Hale</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 – 17:00</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242809"/>
                  </a:ext>
                </a:extLst>
              </a:tr>
              <a:tr h="378518">
                <a:tc>
                  <a:txBody>
                    <a:bodyPr/>
                    <a:lstStyle/>
                    <a:p>
                      <a:pPr algn="ctr">
                        <a:spcAft>
                          <a:spcPts val="0"/>
                        </a:spcAft>
                      </a:pPr>
                      <a:r>
                        <a:rPr lang="en-NZ" sz="1250" b="1" dirty="0">
                          <a:solidFill>
                            <a:schemeClr val="tx1"/>
                          </a:solidFill>
                          <a:effectLst/>
                          <a:latin typeface="Calibri" pitchFamily="34" charset="0"/>
                          <a:ea typeface="Times New Roman"/>
                          <a:cs typeface="Calibri" pitchFamily="34" charset="0"/>
                        </a:rPr>
                        <a:t>NOVEMBER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effectLst/>
                          <a:latin typeface="Calibri" pitchFamily="34" charset="0"/>
                          <a:ea typeface="Times New Roman"/>
                          <a:cs typeface="Calibri"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Target</a:t>
                      </a:r>
                      <a:r>
                        <a:rPr lang="en-NZ" sz="1200" b="1" baseline="0" dirty="0">
                          <a:latin typeface="Calibri" panose="020F0502020204030204" pitchFamily="34" charset="0"/>
                        </a:rPr>
                        <a:t> Audience</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NZ" sz="1200" b="1" dirty="0">
                          <a:latin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R="111125" algn="ctr">
                        <a:spcAft>
                          <a:spcPts val="0"/>
                        </a:spcAft>
                      </a:pPr>
                      <a:r>
                        <a:rPr lang="en-US" sz="1200" b="1" dirty="0">
                          <a:solidFill>
                            <a:schemeClr val="tx1"/>
                          </a:solidFill>
                          <a:effectLst/>
                          <a:latin typeface="Calibri" pitchFamily="34" charset="0"/>
                          <a:ea typeface="Times New Roman"/>
                          <a:cs typeface="Calibri" pitchFamily="34" charset="0"/>
                        </a:rPr>
                        <a:t>Time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1"/>
                  </a:ext>
                </a:extLst>
              </a:tr>
              <a:tr h="360000">
                <a:tc>
                  <a:txBody>
                    <a:bodyPr/>
                    <a:lstStyle/>
                    <a:p>
                      <a:pPr algn="ctr">
                        <a:spcAft>
                          <a:spcPts val="0"/>
                        </a:spcAft>
                      </a:pPr>
                      <a:r>
                        <a:rPr lang="en-NZ" sz="1000" b="1" i="1" dirty="0">
                          <a:solidFill>
                            <a:schemeClr val="tx1"/>
                          </a:solidFill>
                          <a:effectLst/>
                          <a:latin typeface="Calibri"/>
                          <a:ea typeface="Times New Roman"/>
                          <a:cs typeface="Calibri"/>
                        </a:rPr>
                        <a:t>Monday 2</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b="1" i="1" dirty="0">
                          <a:latin typeface="Calibri" panose="020F0502020204030204" pitchFamily="34" charset="0"/>
                        </a:rPr>
                        <a:t>MARLBOROUGH ANNIVERSARY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000" i="1"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a:endParaRPr lang="en-NZ" sz="1000" dirty="0">
                        <a:solidFill>
                          <a:schemeClr val="tx1"/>
                        </a:solidFill>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3251656"/>
                  </a:ext>
                </a:extLst>
              </a:tr>
              <a:tr h="444082">
                <a:tc>
                  <a:txBody>
                    <a:bodyPr/>
                    <a:lstStyle/>
                    <a:p>
                      <a:pPr algn="ctr">
                        <a:spcAft>
                          <a:spcPts val="0"/>
                        </a:spcAft>
                      </a:pPr>
                      <a:r>
                        <a:rPr lang="en-NZ" sz="1000" b="1" dirty="0">
                          <a:solidFill>
                            <a:schemeClr val="tx1"/>
                          </a:solidFill>
                          <a:effectLst/>
                          <a:latin typeface="Calibri"/>
                          <a:ea typeface="Times New Roman"/>
                          <a:cs typeface="Calibri"/>
                        </a:rPr>
                        <a:t>Thursday 5</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a:t>
                      </a:r>
                      <a:endParaRPr lang="en-NZ" sz="1000" b="1" i="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Presentation: </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effectLst/>
                          <a:latin typeface="Calibri" pitchFamily="34" charset="0"/>
                          <a:ea typeface="Times New Roman"/>
                          <a:cs typeface="Calibri" pitchFamily="34" charset="0"/>
                        </a:rPr>
                        <a:t>Guest Speaker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i="1" dirty="0">
                          <a:effectLst/>
                          <a:latin typeface="Calibri" pitchFamily="34" charset="0"/>
                          <a:ea typeface="Times New Roman"/>
                          <a:cs typeface="Calibri" pitchFamily="34" charset="0"/>
                        </a:rPr>
                        <a:t>TBA</a:t>
                      </a:r>
                      <a:endParaRPr lang="en-US" sz="1000" b="1"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NZ" sz="1000" dirty="0">
                          <a:solidFill>
                            <a:schemeClr val="tx1"/>
                          </a:solidFill>
                          <a:latin typeface="Calibri" panose="020F0502020204030204" pitchFamily="34" charset="0"/>
                        </a:rPr>
                        <a:t>07:30–08:30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9151742"/>
                  </a:ext>
                </a:extLst>
              </a:tr>
              <a:tr h="564031">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17</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rgbClr val="000066"/>
                          </a:solidFill>
                          <a:effectLst/>
                          <a:latin typeface="Calibri" pitchFamily="34" charset="0"/>
                          <a:ea typeface="Times New Roman"/>
                          <a:cs typeface="Calibri" pitchFamily="34" charset="0"/>
                        </a:rPr>
                        <a:t>Comfort Medication &amp; Syringe Driver</a:t>
                      </a:r>
                      <a:r>
                        <a:rPr lang="en-NZ" sz="1000" b="1" baseline="0" dirty="0">
                          <a:solidFill>
                            <a:srgbClr val="000066"/>
                          </a:solidFill>
                          <a:effectLst/>
                          <a:latin typeface="Calibri" pitchFamily="34" charset="0"/>
                          <a:ea typeface="Times New Roman"/>
                          <a:cs typeface="Calibri" pitchFamily="34" charset="0"/>
                        </a:rPr>
                        <a:t> Training </a:t>
                      </a:r>
                      <a:endParaRPr lang="en-NZ" sz="1000" b="1" dirty="0">
                        <a:solidFill>
                          <a:srgbClr val="000066"/>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To be done onsite at each ARC facility</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000" b="1" dirty="0">
                          <a:latin typeface="Calibri" panose="020F0502020204030204" pitchFamily="34" charset="0"/>
                        </a:rPr>
                        <a:t>Kerri Hale </a:t>
                      </a:r>
                      <a:endParaRPr lang="en-NZ" sz="10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R="111125" algn="ctr">
                        <a:spcAft>
                          <a:spcPts val="0"/>
                        </a:spcAft>
                      </a:pPr>
                      <a:r>
                        <a:rPr lang="en-US" sz="1000" b="0" dirty="0">
                          <a:solidFill>
                            <a:schemeClr val="tx1"/>
                          </a:solidFill>
                          <a:effectLst/>
                          <a:latin typeface="Calibri" pitchFamily="34" charset="0"/>
                          <a:ea typeface="Times New Roman"/>
                          <a:cs typeface="Calibri" pitchFamily="34" charset="0"/>
                        </a:rPr>
                        <a:t>09:00-12:00</a:t>
                      </a: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867727">
                <a:tc>
                  <a:txBody>
                    <a:bodyPr/>
                    <a:lstStyle/>
                    <a:p>
                      <a:pPr algn="ctr">
                        <a:spcAft>
                          <a:spcPts val="0"/>
                        </a:spcAft>
                      </a:pPr>
                      <a:r>
                        <a:rPr lang="en-NZ" sz="1000" b="1" dirty="0">
                          <a:solidFill>
                            <a:schemeClr val="tx1"/>
                          </a:solidFill>
                          <a:effectLst/>
                          <a:latin typeface="Calibri" pitchFamily="34" charset="0"/>
                          <a:ea typeface="Times New Roman"/>
                          <a:cs typeface="Calibri" pitchFamily="34" charset="0"/>
                        </a:rPr>
                        <a:t>Tuesday  17</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Fundamentals of Palliative Care</a:t>
                      </a:r>
                    </a:p>
                    <a:p>
                      <a:pPr marL="0" marR="0" indent="0" algn="ctr" defTabSz="914400" rtl="0" eaLnBrk="1" fontAlgn="auto" latinLnBrk="0" hangingPunct="1">
                        <a:lnSpc>
                          <a:spcPct val="100000"/>
                        </a:lnSpc>
                        <a:spcBef>
                          <a:spcPts val="0"/>
                        </a:spcBef>
                        <a:spcAft>
                          <a:spcPts val="0"/>
                        </a:spcAft>
                        <a:buClrTx/>
                        <a:buSzTx/>
                        <a:buFontTx/>
                        <a:buNone/>
                        <a:tabLst/>
                        <a:defRPr/>
                      </a:pPr>
                      <a:endParaRPr lang="en-NZ" sz="500" b="1" dirty="0">
                        <a:solidFill>
                          <a:schemeClr val="accent4"/>
                        </a:solidFill>
                        <a:effectLst/>
                        <a:latin typeface="Calibri" pitchFamily="34" charset="0"/>
                        <a:ea typeface="Times New Roman"/>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 Module 10:</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accent4"/>
                          </a:solidFill>
                          <a:effectLst/>
                          <a:latin typeface="Calibri" pitchFamily="34" charset="0"/>
                          <a:ea typeface="Times New Roman"/>
                          <a:cs typeface="Calibri" pitchFamily="34" charset="0"/>
                        </a:rPr>
                        <a:t>(</a:t>
                      </a:r>
                      <a:r>
                        <a:rPr lang="en-US" sz="1000" b="1" i="1" dirty="0">
                          <a:solidFill>
                            <a:schemeClr val="accent4"/>
                          </a:solidFill>
                          <a:effectLst/>
                          <a:latin typeface="Calibri" pitchFamily="34" charset="0"/>
                          <a:ea typeface="Times New Roman"/>
                          <a:cs typeface="Calibri" pitchFamily="34" charset="0"/>
                        </a:rPr>
                        <a:t>Caring</a:t>
                      </a:r>
                      <a:r>
                        <a:rPr lang="en-US" sz="1000" b="1" dirty="0">
                          <a:solidFill>
                            <a:schemeClr val="accent4"/>
                          </a:solidFill>
                          <a:effectLst/>
                          <a:latin typeface="Calibri" pitchFamily="34" charset="0"/>
                          <a:ea typeface="Times New Roman"/>
                          <a:cs typeface="Calibri" pitchFamily="34" charset="0"/>
                        </a:rPr>
                        <a:t> </a:t>
                      </a:r>
                      <a:r>
                        <a:rPr lang="en-US" sz="1000" b="1" i="1" dirty="0">
                          <a:solidFill>
                            <a:schemeClr val="accent4"/>
                          </a:solidFill>
                          <a:effectLst/>
                          <a:latin typeface="Calibri" pitchFamily="34" charset="0"/>
                          <a:ea typeface="Times New Roman"/>
                          <a:cs typeface="Calibri" pitchFamily="34" charset="0"/>
                        </a:rPr>
                        <a:t>for</a:t>
                      </a:r>
                      <a:r>
                        <a:rPr lang="en-US" sz="1000" b="1" dirty="0">
                          <a:solidFill>
                            <a:schemeClr val="accent4"/>
                          </a:solidFill>
                          <a:effectLst/>
                          <a:latin typeface="Calibri" pitchFamily="34" charset="0"/>
                          <a:ea typeface="Times New Roman"/>
                          <a:cs typeface="Calibri" pitchFamily="34" charset="0"/>
                        </a:rPr>
                        <a:t> </a:t>
                      </a:r>
                      <a:r>
                        <a:rPr lang="en-US" sz="1000" b="1" i="1" dirty="0">
                          <a:solidFill>
                            <a:schemeClr val="accent4"/>
                          </a:solidFill>
                          <a:effectLst/>
                          <a:latin typeface="Calibri" pitchFamily="34" charset="0"/>
                          <a:ea typeface="Times New Roman"/>
                          <a:cs typeface="Calibri" pitchFamily="34" charset="0"/>
                        </a:rPr>
                        <a:t>Ourselves)</a:t>
                      </a:r>
                      <a:endParaRPr lang="en-NZ" sz="1000" b="1"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Registered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Allied Health </a:t>
                      </a:r>
                      <a:endParaRPr lang="en-NZ" sz="1000" b="0" baseline="0" dirty="0">
                        <a:latin typeface="Calibri" panose="020F050202020403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Enrolled Nurses </a:t>
                      </a:r>
                    </a:p>
                    <a:p>
                      <a:pPr marL="0" marR="0" indent="0" algn="ctr" defTabSz="914400" rtl="0" eaLnBrk="1" fontAlgn="auto" latinLnBrk="0" hangingPunct="1">
                        <a:lnSpc>
                          <a:spcPct val="100000"/>
                        </a:lnSpc>
                        <a:spcBef>
                          <a:spcPts val="0"/>
                        </a:spcBef>
                        <a:spcAft>
                          <a:spcPts val="0"/>
                        </a:spcAft>
                        <a:buClrTx/>
                        <a:buSzTx/>
                        <a:buFontTx/>
                        <a:buNone/>
                        <a:tabLst/>
                        <a:defRPr/>
                      </a:pPr>
                      <a:r>
                        <a:rPr lang="en-NZ" sz="1000" b="0" baseline="0" dirty="0">
                          <a:latin typeface="Calibri" panose="020F0502020204030204" pitchFamily="34" charset="0"/>
                        </a:rPr>
                        <a:t>Healthcare Assistants</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0" baseline="0" dirty="0">
                          <a:latin typeface="Calibri" panose="020F0502020204030204" pitchFamily="34" charset="0"/>
                        </a:rPr>
                        <a:t>Care Workers </a:t>
                      </a:r>
                      <a:endParaRPr lang="en-NZ" sz="1000" b="0"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itchFamily="34" charset="0"/>
                          <a:ea typeface="Times New Roman"/>
                          <a:cs typeface="Calibri" pitchFamily="34" charset="0"/>
                        </a:rPr>
                        <a:t>Marlborough Hospice  Trust Meeting Room</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00" b="1" dirty="0">
                          <a:solidFill>
                            <a:schemeClr val="tx1"/>
                          </a:solidFill>
                          <a:effectLst/>
                          <a:latin typeface="Calibri" pitchFamily="34" charset="0"/>
                          <a:ea typeface="Times New Roman"/>
                          <a:cs typeface="Calibri" pitchFamily="34" charset="0"/>
                        </a:rPr>
                        <a:t>Kerri Hale</a:t>
                      </a:r>
                      <a:endParaRPr lang="en-NZ" sz="1000" b="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111125"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Calibri" pitchFamily="34" charset="0"/>
                          <a:ea typeface="Times New Roman"/>
                          <a:cs typeface="Calibri" pitchFamily="34" charset="0"/>
                        </a:rPr>
                        <a:t>15:00-17:00</a:t>
                      </a:r>
                      <a:endParaRPr lang="en-NZ" sz="1000" dirty="0">
                        <a:solidFill>
                          <a:schemeClr val="tx1"/>
                        </a:solidFill>
                        <a:effectLst/>
                        <a:latin typeface="Calibri" pitchFamily="34" charset="0"/>
                        <a:ea typeface="Times New Roman"/>
                        <a:cs typeface="Calibri" pitchFamily="34" charset="0"/>
                      </a:endParaRPr>
                    </a:p>
                  </a:txBody>
                  <a:tcPr marL="7200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78000">
                <a:tc>
                  <a:txBody>
                    <a:bodyPr/>
                    <a:lstStyle/>
                    <a:p>
                      <a:pPr algn="ctr">
                        <a:spcAft>
                          <a:spcPts val="0"/>
                        </a:spcAft>
                      </a:pPr>
                      <a:r>
                        <a:rPr lang="en-NZ" sz="1250" b="1" dirty="0">
                          <a:solidFill>
                            <a:schemeClr val="tx1"/>
                          </a:solidFill>
                          <a:effectLst/>
                          <a:latin typeface="Calibri" pitchFamily="34" charset="0"/>
                          <a:ea typeface="Times New Roman"/>
                          <a:cs typeface="Calibri" pitchFamily="34" charset="0"/>
                        </a:rPr>
                        <a:t>DECEMBER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effectLst/>
                          <a:latin typeface="Calibri" pitchFamily="34" charset="0"/>
                          <a:ea typeface="Times New Roman"/>
                          <a:cs typeface="Calibri" pitchFamily="34" charset="0"/>
                        </a:rPr>
                        <a:t>WORKSHOP</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Target</a:t>
                      </a:r>
                      <a:r>
                        <a:rPr lang="en-NZ" sz="1200" b="1" baseline="0" dirty="0">
                          <a:latin typeface="Calibri" panose="020F0502020204030204" pitchFamily="34" charset="0"/>
                        </a:rPr>
                        <a:t> Audience</a:t>
                      </a:r>
                      <a:endParaRPr lang="en-NZ" sz="1200" b="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200" b="1" dirty="0">
                          <a:latin typeface="Calibri" panose="020F0502020204030204" pitchFamily="34" charset="0"/>
                        </a:rPr>
                        <a:t>Venue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r>
                        <a:rPr lang="en-NZ" sz="1200" b="1" dirty="0">
                          <a:latin typeface="Calibri" panose="020F0502020204030204" pitchFamily="34" charset="0"/>
                        </a:rPr>
                        <a:t>Educator</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R="111125" algn="ctr">
                        <a:spcAft>
                          <a:spcPts val="0"/>
                        </a:spcAft>
                      </a:pPr>
                      <a:r>
                        <a:rPr lang="en-US" sz="1200" b="1" dirty="0">
                          <a:solidFill>
                            <a:schemeClr val="tx1"/>
                          </a:solidFill>
                          <a:effectLst/>
                          <a:latin typeface="Calibri" pitchFamily="34" charset="0"/>
                          <a:ea typeface="Times New Roman"/>
                          <a:cs typeface="Calibri" pitchFamily="34" charset="0"/>
                        </a:rPr>
                        <a:t>Time</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292068241"/>
                  </a:ext>
                </a:extLst>
              </a:tr>
              <a:tr h="6714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solidFill>
                            <a:schemeClr val="tx1"/>
                          </a:solidFill>
                          <a:effectLst/>
                          <a:latin typeface="Calibri" pitchFamily="34" charset="0"/>
                          <a:ea typeface="Times New Roman"/>
                          <a:cs typeface="Calibri" pitchFamily="34" charset="0"/>
                        </a:rPr>
                        <a:t>Thursday 3</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b="1" dirty="0">
                          <a:latin typeface="Calibri" panose="020F0502020204030204" pitchFamily="34" charset="0"/>
                        </a:rPr>
                        <a:t>Palliative Care Lecture Series </a:t>
                      </a:r>
                      <a:endParaRPr lang="en-NZ" sz="1000" b="1" i="1" dirty="0">
                        <a:latin typeface="Calibri" panose="020F0502020204030204"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All</a:t>
                      </a:r>
                      <a:r>
                        <a:rPr lang="en-NZ" sz="1000" baseline="0" dirty="0">
                          <a:solidFill>
                            <a:schemeClr val="tx1"/>
                          </a:solidFill>
                          <a:effectLst/>
                          <a:latin typeface="Calibri" pitchFamily="34" charset="0"/>
                          <a:ea typeface="Times New Roman"/>
                          <a:cs typeface="Calibri" pitchFamily="34" charset="0"/>
                        </a:rPr>
                        <a:t> Health Professionals</a:t>
                      </a:r>
                      <a:endParaRPr lang="en-NZ" sz="1000"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NZ" sz="1000" dirty="0">
                          <a:solidFill>
                            <a:schemeClr val="tx1"/>
                          </a:solidFill>
                          <a:effectLst/>
                          <a:latin typeface="Calibri" pitchFamily="34" charset="0"/>
                          <a:ea typeface="Times New Roman"/>
                          <a:cs typeface="Calibri" pitchFamily="34" charset="0"/>
                        </a:rPr>
                        <a:t>Presentation:</a:t>
                      </a:r>
                      <a:endParaRPr lang="en-NZ" sz="1000" i="1" dirty="0">
                        <a:solidFill>
                          <a:schemeClr val="tx1"/>
                        </a:solidFill>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effectLst/>
                        <a:latin typeface="Calibri" pitchFamily="34" charset="0"/>
                        <a:ea typeface="Times New Roman"/>
                        <a:cs typeface="Calibri"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effectLst/>
                          <a:latin typeface="Calibri" pitchFamily="34" charset="0"/>
                          <a:ea typeface="Times New Roman"/>
                          <a:cs typeface="Calibri" pitchFamily="34" charset="0"/>
                        </a:rPr>
                        <a:t>TBA</a:t>
                      </a:r>
                      <a:endParaRPr lang="en-US" sz="1000" i="1" dirty="0">
                        <a:effectLst/>
                        <a:latin typeface="Calibri" pitchFamily="34" charset="0"/>
                        <a:ea typeface="Times New Roman"/>
                        <a:cs typeface="Calibri"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effectLst/>
                        <a:latin typeface="Calibri" pitchFamily="34" charset="0"/>
                        <a:ea typeface="Times New Roman"/>
                        <a:cs typeface="Calibri"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effectLst/>
                        <a:latin typeface="Calibri" pitchFamily="34" charset="0"/>
                        <a:ea typeface="Times New Roman"/>
                        <a:cs typeface="Calibri" pitchFamily="34" charset="0"/>
                      </a:endParaRP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r>
                        <a:rPr lang="en-NZ" sz="1000" dirty="0">
                          <a:solidFill>
                            <a:schemeClr val="tx1"/>
                          </a:solidFill>
                          <a:latin typeface="Calibri" panose="020F0502020204030204" pitchFamily="34" charset="0"/>
                        </a:rPr>
                        <a:t>07:30–08:30</a:t>
                      </a:r>
                    </a:p>
                  </a:txBody>
                  <a:tcPr marL="43904"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353155"/>
                  </a:ext>
                </a:extLst>
              </a:tr>
              <a:tr h="652321">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i="1" dirty="0">
                          <a:solidFill>
                            <a:schemeClr val="tx1"/>
                          </a:solidFill>
                          <a:latin typeface="Calibri" panose="020F0502020204030204" pitchFamily="34" charset="0"/>
                          <a:cs typeface="Calibri" panose="020F0502020204030204" pitchFamily="34" charset="0"/>
                        </a:rPr>
                        <a:t>SUMMER TERM 4 SCHOOL HOLDAYS COMMENCE 18 DECEMBER 2026</a:t>
                      </a:r>
                      <a:endParaRPr lang="en-NZ" sz="1050" b="0" i="1" baseline="0" dirty="0">
                        <a:solidFill>
                          <a:schemeClr val="tx1"/>
                        </a:solidFill>
                        <a:effectLst/>
                        <a:latin typeface="Calibri" pitchFamily="34" charset="0"/>
                        <a:ea typeface="Times New Roman"/>
                        <a:cs typeface="Calibri"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05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GOOD FRIDAY</a:t>
                      </a: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lang="en-NZ"/>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l">
                        <a:spcAft>
                          <a:spcPts val="0"/>
                        </a:spcAft>
                      </a:pPr>
                      <a:endParaRPr lang="en-NZ"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marL="0" marR="111125" indent="0" algn="l"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2000" marR="4390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8554283"/>
                  </a:ext>
                </a:extLst>
              </a:tr>
            </a:tbl>
          </a:graphicData>
        </a:graphic>
      </p:graphicFrame>
      <p:sp>
        <p:nvSpPr>
          <p:cNvPr id="12" name="TextBox 11">
            <a:extLst>
              <a:ext uri="{FF2B5EF4-FFF2-40B4-BE49-F238E27FC236}">
                <a16:creationId xmlns:a16="http://schemas.microsoft.com/office/drawing/2014/main" id="{0A2A396D-A24C-4A4E-BD3E-6A303B2DCDDF}"/>
              </a:ext>
            </a:extLst>
          </p:cNvPr>
          <p:cNvSpPr txBox="1"/>
          <p:nvPr/>
        </p:nvSpPr>
        <p:spPr>
          <a:xfrm>
            <a:off x="0" y="9341264"/>
            <a:ext cx="1525860" cy="215444"/>
          </a:xfrm>
          <a:prstGeom prst="rect">
            <a:avLst/>
          </a:prstGeom>
          <a:noFill/>
        </p:spPr>
        <p:txBody>
          <a:bodyPr wrap="square" rtlCol="0">
            <a:spAutoFit/>
          </a:bodyPr>
          <a:lstStyle/>
          <a:p>
            <a:pPr algn="ctr"/>
            <a:r>
              <a:rPr lang="en-NZ" sz="800" dirty="0">
                <a:latin typeface="Calibri" panose="020F0502020204030204" pitchFamily="34" charset="0"/>
              </a:rPr>
              <a:t>Page 6</a:t>
            </a:r>
          </a:p>
        </p:txBody>
      </p:sp>
      <p:sp>
        <p:nvSpPr>
          <p:cNvPr id="2" name="Left Brace 1">
            <a:extLst>
              <a:ext uri="{FF2B5EF4-FFF2-40B4-BE49-F238E27FC236}">
                <a16:creationId xmlns:a16="http://schemas.microsoft.com/office/drawing/2014/main" id="{8B5A23EF-0EBD-4064-8336-362FE5863BBD}"/>
              </a:ext>
            </a:extLst>
          </p:cNvPr>
          <p:cNvSpPr/>
          <p:nvPr/>
        </p:nvSpPr>
        <p:spPr>
          <a:xfrm>
            <a:off x="3095249" y="-1023664"/>
            <a:ext cx="45719" cy="457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0" name="Footer Placeholder 1">
            <a:extLst>
              <a:ext uri="{FF2B5EF4-FFF2-40B4-BE49-F238E27FC236}">
                <a16:creationId xmlns:a16="http://schemas.microsoft.com/office/drawing/2014/main" id="{6ED7B6B2-F055-4FE5-9E37-545AE74144AA}"/>
              </a:ext>
            </a:extLst>
          </p:cNvPr>
          <p:cNvSpPr>
            <a:spLocks noGrp="1"/>
          </p:cNvSpPr>
          <p:nvPr>
            <p:ph type="ftr" sz="quarter" idx="11"/>
          </p:nvPr>
        </p:nvSpPr>
        <p:spPr>
          <a:xfrm>
            <a:off x="1816100" y="9352641"/>
            <a:ext cx="4798269" cy="306971"/>
          </a:xfrm>
        </p:spPr>
        <p:txBody>
          <a:bodyPr/>
          <a:lstStyle/>
          <a:p>
            <a:pPr algn="r"/>
            <a:r>
              <a:rPr lang="en-US"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Hospice Marlborough Education Programme 2024</a:t>
            </a:r>
            <a:endParaRPr lang="en-NZ"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2CDD9B6B-9EBC-DD30-B440-0C4B6E840F3A}"/>
              </a:ext>
            </a:extLst>
          </p:cNvPr>
          <p:cNvPicPr>
            <a:picLocks noChangeAspect="1"/>
          </p:cNvPicPr>
          <p:nvPr/>
        </p:nvPicPr>
        <p:blipFill rotWithShape="1">
          <a:blip r:embed="rId3">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7" name="Picture 6">
            <a:extLst>
              <a:ext uri="{FF2B5EF4-FFF2-40B4-BE49-F238E27FC236}">
                <a16:creationId xmlns:a16="http://schemas.microsoft.com/office/drawing/2014/main" id="{F1C131DA-998F-93EE-599D-98C06C40BDF8}"/>
              </a:ext>
            </a:extLst>
          </p:cNvPr>
          <p:cNvPicPr>
            <a:picLocks noChangeAspect="1"/>
          </p:cNvPicPr>
          <p:nvPr/>
        </p:nvPicPr>
        <p:blipFill rotWithShape="1">
          <a:blip r:embed="rId4"/>
          <a:srcRect t="2653" b="-1"/>
          <a:stretch/>
        </p:blipFill>
        <p:spPr>
          <a:xfrm>
            <a:off x="1010652" y="1177134"/>
            <a:ext cx="685800" cy="662307"/>
          </a:xfrm>
          <a:prstGeom prst="rect">
            <a:avLst/>
          </a:prstGeom>
        </p:spPr>
      </p:pic>
    </p:spTree>
    <p:extLst>
      <p:ext uri="{BB962C8B-B14F-4D97-AF65-F5344CB8AC3E}">
        <p14:creationId xmlns:p14="http://schemas.microsoft.com/office/powerpoint/2010/main" val="234913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729310619"/>
              </p:ext>
            </p:extLst>
          </p:nvPr>
        </p:nvGraphicFramePr>
        <p:xfrm>
          <a:off x="332656" y="2309807"/>
          <a:ext cx="6336705" cy="6804374"/>
        </p:xfrm>
        <a:graphic>
          <a:graphicData uri="http://schemas.openxmlformats.org/drawingml/2006/table">
            <a:tbl>
              <a:tblPr firstRow="1" bandRow="1">
                <a:tableStyleId>{69CF1AB2-1976-4502-BF36-3FF5EA218861}</a:tableStyleId>
              </a:tblPr>
              <a:tblGrid>
                <a:gridCol w="6336705">
                  <a:extLst>
                    <a:ext uri="{9D8B030D-6E8A-4147-A177-3AD203B41FA5}">
                      <a16:colId xmlns:a16="http://schemas.microsoft.com/office/drawing/2014/main" val="20000"/>
                    </a:ext>
                  </a:extLst>
                </a:gridCol>
              </a:tblGrid>
              <a:tr h="396810">
                <a:tc>
                  <a:txBody>
                    <a:bodyPr/>
                    <a:lstStyle/>
                    <a:p>
                      <a:r>
                        <a:rPr lang="en-US" sz="1100" b="1" dirty="0">
                          <a:latin typeface="Calibri" panose="020F0502020204030204" pitchFamily="34" charset="0"/>
                        </a:rPr>
                        <a:t>Name:</a:t>
                      </a:r>
                      <a:endParaRPr lang="en-NZ" sz="1100" b="1"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396810">
                <a:tc>
                  <a:txBody>
                    <a:bodyPr/>
                    <a:lstStyle/>
                    <a:p>
                      <a:r>
                        <a:rPr lang="en-US" sz="1100" b="1" dirty="0">
                          <a:latin typeface="Calibri" panose="020F0502020204030204" pitchFamily="34" charset="0"/>
                        </a:rPr>
                        <a:t>Address:</a:t>
                      </a:r>
                      <a:endParaRPr lang="en-NZ" sz="1100" b="1"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396810">
                <a:tc>
                  <a:txBody>
                    <a:bodyPr/>
                    <a:lstStyle/>
                    <a:p>
                      <a:endParaRPr lang="en-NZ" sz="1100" b="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107202175"/>
                  </a:ext>
                </a:extLst>
              </a:tr>
              <a:tr h="4138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latin typeface="Calibri" panose="020F0502020204030204" pitchFamily="34" charset="0"/>
                        </a:rPr>
                        <a:t>Current employer (if applicable) &amp;</a:t>
                      </a:r>
                      <a:r>
                        <a:rPr lang="en-US" sz="1100" b="1" baseline="0" dirty="0">
                          <a:latin typeface="Calibri" panose="020F0502020204030204" pitchFamily="34" charset="0"/>
                        </a:rPr>
                        <a:t> position held</a:t>
                      </a:r>
                      <a:r>
                        <a:rPr lang="en-NZ" sz="1100" b="1" baseline="0" dirty="0">
                          <a:latin typeface="Calibri" panose="020F0502020204030204" pitchFamily="34" charset="0"/>
                        </a:rPr>
                        <a:t>:</a:t>
                      </a:r>
                      <a:endParaRPr lang="en-NZ" sz="1100" b="1"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3"/>
                  </a:ext>
                </a:extLst>
              </a:tr>
              <a:tr h="4138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100" b="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613372177"/>
                  </a:ext>
                </a:extLst>
              </a:tr>
              <a:tr h="4138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b="1" dirty="0">
                          <a:latin typeface="Calibri" panose="020F0502020204030204" pitchFamily="34" charset="0"/>
                        </a:rPr>
                        <a:t>Name of workshop: </a:t>
                      </a: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4"/>
                  </a:ext>
                </a:extLst>
              </a:tr>
              <a:tr h="3968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latin typeface="Calibri" panose="020F0502020204030204" pitchFamily="34" charset="0"/>
                        </a:rPr>
                        <a:t>Date of workshop:</a:t>
                      </a:r>
                      <a:endParaRPr lang="en-NZ" sz="1100" b="1"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5"/>
                  </a:ext>
                </a:extLst>
              </a:tr>
              <a:tr h="3968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latin typeface="Calibri" panose="020F0502020204030204" pitchFamily="34" charset="0"/>
                        </a:rPr>
                        <a:t>Phone: </a:t>
                      </a:r>
                      <a:r>
                        <a:rPr lang="en-US" sz="1100" b="1" baseline="0" dirty="0">
                          <a:latin typeface="Calibri" panose="020F0502020204030204" pitchFamily="34" charset="0"/>
                        </a:rPr>
                        <a:t>              </a:t>
                      </a:r>
                      <a:r>
                        <a:rPr lang="en-NZ" sz="1100" b="1" baseline="0" dirty="0">
                          <a:latin typeface="Calibri" panose="020F0502020204030204" pitchFamily="34" charset="0"/>
                        </a:rPr>
                        <a:t>                                                                       </a:t>
                      </a:r>
                      <a:r>
                        <a:rPr lang="en-NZ" sz="1100" b="1" dirty="0">
                          <a:latin typeface="Calibri" panose="020F0502020204030204" pitchFamily="34" charset="0"/>
                        </a:rPr>
                        <a:t>Mobile: </a:t>
                      </a: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r h="5879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latin typeface="Calibri" panose="020F0502020204030204" pitchFamily="34" charset="0"/>
                        </a:rPr>
                        <a:t>Email: [</a:t>
                      </a:r>
                      <a:r>
                        <a:rPr lang="en-US" sz="1000" b="1" dirty="0">
                          <a:latin typeface="Calibri" panose="020F0502020204030204" pitchFamily="34" charset="0"/>
                        </a:rPr>
                        <a:t>required</a:t>
                      </a:r>
                      <a:r>
                        <a:rPr lang="en-US" sz="1000" b="1" baseline="0" dirty="0">
                          <a:latin typeface="Calibri" panose="020F0502020204030204" pitchFamily="34" charset="0"/>
                        </a:rPr>
                        <a:t> for course confirmation, and pre-course reading if required]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7"/>
                  </a:ext>
                </a:extLst>
              </a:tr>
              <a:tr h="40263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NZ" sz="1100" b="1" baseline="0" dirty="0">
                          <a:latin typeface="Calibri" panose="020F0502020204030204" pitchFamily="34" charset="0"/>
                          <a:sym typeface="Wingdings"/>
                        </a:rPr>
                        <a:t>Tick if you would like to be added to our email database for upcoming workshops</a:t>
                      </a:r>
                      <a:endParaRPr lang="en-NZ" sz="1100" b="1" dirty="0">
                        <a:latin typeface="Calibri" panose="020F0502020204030204" pitchFamily="34" charset="0"/>
                      </a:endParaRPr>
                    </a:p>
                  </a:txBody>
                  <a:tcPr anchor="b">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0"/>
                  </a:ext>
                </a:extLst>
              </a:tr>
              <a:tr h="2588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100" b="1" u="none" strike="noStrike" dirty="0">
                          <a:effectLst/>
                          <a:latin typeface="Calibri" panose="020F0502020204030204" pitchFamily="34" charset="0"/>
                        </a:rPr>
                        <a:t>NB: </a:t>
                      </a:r>
                      <a:r>
                        <a:rPr lang="en-NZ" sz="1100" u="none" strike="noStrike" dirty="0">
                          <a:effectLst/>
                          <a:latin typeface="Calibri" panose="020F0502020204030204" pitchFamily="34" charset="0"/>
                        </a:rPr>
                        <a:t>This form </a:t>
                      </a:r>
                      <a:r>
                        <a:rPr lang="en-NZ" sz="1100" b="1" u="none" strike="noStrike" dirty="0">
                          <a:effectLst/>
                          <a:latin typeface="Calibri" panose="020F0502020204030204" pitchFamily="34" charset="0"/>
                        </a:rPr>
                        <a:t>MUST</a:t>
                      </a:r>
                      <a:r>
                        <a:rPr lang="en-NZ" sz="1100" u="none" strike="noStrike" dirty="0">
                          <a:effectLst/>
                          <a:latin typeface="Calibri" panose="020F0502020204030204" pitchFamily="34" charset="0"/>
                        </a:rPr>
                        <a:t> be emailed or delivered to the Hospice Administration as soon as possible to secure  your place at the session or course  of your choice.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800" u="none" strike="noStrike" baseline="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b="0" dirty="0">
                          <a:latin typeface="Calibri" panose="020F0502020204030204" pitchFamily="34" charset="0"/>
                        </a:rPr>
                        <a:t>Once we have received your registration, please advise us as soon as possible if plans change and you are unable to attend.   If you do not receive a confirmation</a:t>
                      </a:r>
                      <a:r>
                        <a:rPr lang="en-NZ" sz="1100" b="0" baseline="0" dirty="0">
                          <a:latin typeface="Calibri" panose="020F0502020204030204" pitchFamily="34" charset="0"/>
                        </a:rPr>
                        <a:t> of your registration, please contact us as below.</a:t>
                      </a:r>
                      <a:endParaRPr lang="en-NZ" sz="1100" b="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800" u="none" strike="noStrike" baseline="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b="0" dirty="0">
                          <a:latin typeface="Calibri" panose="020F0502020204030204" pitchFamily="34" charset="0"/>
                        </a:rPr>
                        <a:t>Workshops or courses with an insufficient number of registrations 7 days prior to the planned date, may be postponed to the next available date or cancelled. In the event this happens, those who have registered will be contacted with new details.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800" b="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1100" b="1" i="0" u="none" strike="noStrike" cap="none" normalizeH="0" baseline="0" dirty="0">
                          <a:ln>
                            <a:noFill/>
                          </a:ln>
                          <a:solidFill>
                            <a:schemeClr val="tx1"/>
                          </a:solidFill>
                          <a:effectLst/>
                          <a:latin typeface="Calibri" pitchFamily="34" charset="0"/>
                          <a:ea typeface="SimSun" pitchFamily="2" charset="-122"/>
                          <a:cs typeface="Calibri" pitchFamily="34" charset="0"/>
                        </a:rPr>
                        <a:t>Please deliver completed form[s] to </a:t>
                      </a:r>
                      <a:r>
                        <a:rPr lang="en-US" altLang="zh-CN" sz="1100" dirty="0">
                          <a:latin typeface="Calibri" pitchFamily="34" charset="0"/>
                          <a:ea typeface="SimSun" pitchFamily="2" charset="-122"/>
                          <a:cs typeface="Calibri" pitchFamily="34" charset="0"/>
                        </a:rPr>
                        <a:t>Hospice Marlborough, Gate 2, </a:t>
                      </a:r>
                      <a:r>
                        <a:rPr lang="en-NZ" altLang="zh-CN" sz="1100" dirty="0">
                          <a:latin typeface="Calibri" panose="020F0502020204030204" pitchFamily="34" charset="0"/>
                          <a:cs typeface="Calibri" panose="020F0502020204030204" pitchFamily="34" charset="0"/>
                        </a:rPr>
                        <a:t>Hospital Road, </a:t>
                      </a:r>
                      <a:r>
                        <a:rPr kumimoji="0" lang="en-NZ" altLang="zh-CN" sz="11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Blenheim or </a:t>
                      </a:r>
                      <a:r>
                        <a:rPr kumimoji="0" lang="en-NZ" altLang="zh-CN" sz="11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Email to </a:t>
                      </a:r>
                      <a:r>
                        <a:rPr kumimoji="0" lang="en-NZ" altLang="zh-CN" sz="1100" b="0" i="0" u="none" strike="noStrike" cap="none" normalizeH="0" baseline="0" dirty="0">
                          <a:ln>
                            <a:noFill/>
                          </a:ln>
                          <a:solidFill>
                            <a:srgbClr val="3333CC"/>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hospice.marlborough@mht.org.nz</a:t>
                      </a:r>
                      <a:r>
                        <a:rPr kumimoji="0" lang="en-NZ" altLang="zh-CN" sz="1100" b="0" i="0" u="none" strike="noStrike" cap="none" normalizeH="0" baseline="0" dirty="0">
                          <a:ln>
                            <a:noFill/>
                          </a:ln>
                          <a:solidFill>
                            <a:srgbClr val="3333CC"/>
                          </a:solidFill>
                          <a:effectLst/>
                          <a:latin typeface="Calibri" panose="020F0502020204030204" pitchFamily="34" charset="0"/>
                          <a:cs typeface="Calibri" panose="020F0502020204030204" pitchFamily="34" charset="0"/>
                        </a:rPr>
                        <a:t> </a:t>
                      </a:r>
                      <a:endParaRPr lang="en-NZ" sz="1100" b="1" u="none" strike="noStrike" baseline="0" dirty="0">
                        <a:solidFill>
                          <a:srgbClr val="3333CC"/>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400" b="1" u="none" strike="noStrike" baseline="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b="1" u="none" strike="noStrike" baseline="0" dirty="0">
                          <a:effectLst/>
                          <a:latin typeface="Calibri" panose="020F0502020204030204" pitchFamily="34" charset="0"/>
                        </a:rPr>
                        <a:t>Contact Email</a:t>
                      </a:r>
                      <a:r>
                        <a:rPr lang="en-NZ" sz="1100" b="1" u="none" strike="noStrike" baseline="0" dirty="0">
                          <a:solidFill>
                            <a:schemeClr val="tx1"/>
                          </a:solidFill>
                          <a:effectLst/>
                          <a:latin typeface="Calibri" panose="020F0502020204030204" pitchFamily="34" charset="0"/>
                        </a:rPr>
                        <a:t>:</a:t>
                      </a:r>
                      <a:r>
                        <a:rPr lang="en-NZ" sz="1100" b="1" u="none" strike="noStrike" baseline="0" dirty="0">
                          <a:solidFill>
                            <a:srgbClr val="0070C0"/>
                          </a:solidFill>
                          <a:effectLst/>
                          <a:latin typeface="Calibri" panose="020F0502020204030204" pitchFamily="34" charset="0"/>
                        </a:rPr>
                        <a:t>     </a:t>
                      </a:r>
                      <a:r>
                        <a:rPr lang="en-NZ" sz="1100" b="0" u="none" strike="noStrike" baseline="0" dirty="0">
                          <a:solidFill>
                            <a:schemeClr val="tx1"/>
                          </a:solidFill>
                          <a:effectLst/>
                          <a:latin typeface="Calibri" panose="020F0502020204030204" pitchFamily="34" charset="0"/>
                        </a:rPr>
                        <a:t>hospice.marlborough@mht.org.nz</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400" b="1" u="none" strike="noStrike" baseline="0" dirty="0">
                        <a:solidFill>
                          <a:schemeClr val="tx1"/>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100" b="1" u="none" strike="noStrike" baseline="0" dirty="0">
                          <a:solidFill>
                            <a:schemeClr val="tx1"/>
                          </a:solidFill>
                          <a:effectLst/>
                          <a:latin typeface="Calibri" panose="020F0502020204030204" pitchFamily="34" charset="0"/>
                        </a:rPr>
                        <a:t>Contact Phone:    </a:t>
                      </a:r>
                      <a:r>
                        <a:rPr lang="en-NZ" sz="1100" b="0" u="none" strike="noStrike" baseline="0" dirty="0">
                          <a:solidFill>
                            <a:schemeClr val="tx1"/>
                          </a:solidFill>
                          <a:effectLst/>
                          <a:latin typeface="Calibri" panose="020F0502020204030204" pitchFamily="34" charset="0"/>
                        </a:rPr>
                        <a:t>03 578 9492</a:t>
                      </a:r>
                      <a:r>
                        <a:rPr kumimoji="0" lang="en-NZ" altLang="zh-CN" sz="10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t>
                      </a:r>
                      <a:endParaRPr lang="en-NZ" sz="1000" b="0" i="0" u="none" strike="noStrike" dirty="0">
                        <a:solidFill>
                          <a:srgbClr val="0070C0"/>
                        </a:solidFill>
                        <a:effectLst/>
                        <a:latin typeface="Calibri" panose="020F0502020204030204" pitchFamily="34" charset="0"/>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2">
                          <a:lumMod val="20000"/>
                          <a:lumOff val="80000"/>
                        </a:schemeClr>
                      </a:solidFill>
                      <a:prstDash val="solid"/>
                      <a:round/>
                      <a:headEnd type="none" w="med" len="med"/>
                      <a:tailEnd type="none" w="med" len="med"/>
                    </a:lnT>
                    <a:lnB w="12700" cap="flat" cmpd="sng" algn="ctr">
                      <a:solidFill>
                        <a:schemeClr val="tx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84799792"/>
                  </a:ext>
                </a:extLst>
              </a:tr>
            </a:tbl>
          </a:graphicData>
        </a:graphic>
      </p:graphicFrame>
      <p:sp>
        <p:nvSpPr>
          <p:cNvPr id="13312" name="Control 26"/>
          <p:cNvSpPr>
            <a:spLocks noChangeArrowheads="1" noChangeShapeType="1"/>
          </p:cNvSpPr>
          <p:nvPr/>
        </p:nvSpPr>
        <p:spPr bwMode="auto">
          <a:xfrm>
            <a:off x="215900" y="1249363"/>
            <a:ext cx="3060700" cy="23542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en-NZ"/>
          </a:p>
        </p:txBody>
      </p:sp>
      <p:sp>
        <p:nvSpPr>
          <p:cNvPr id="2" name="Rectangle 1"/>
          <p:cNvSpPr/>
          <p:nvPr/>
        </p:nvSpPr>
        <p:spPr>
          <a:xfrm>
            <a:off x="1196752" y="416496"/>
            <a:ext cx="4392488" cy="461665"/>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Calibri" panose="020F0502020204030204" pitchFamily="34" charset="0"/>
              </a:rPr>
              <a:t>Course Registration Form 2026</a:t>
            </a:r>
            <a:endParaRPr lang="en-NZ" sz="2400" b="1" dirty="0">
              <a:solidFill>
                <a:schemeClr val="bg1"/>
              </a:solidFill>
              <a:effectLst>
                <a:outerShdw blurRad="38100" dist="38100" dir="2700000" algn="tl">
                  <a:srgbClr val="000000">
                    <a:alpha val="43137"/>
                  </a:srgbClr>
                </a:outerShdw>
              </a:effectLst>
              <a:latin typeface="Calibri" panose="020F0502020204030204" pitchFamily="34" charset="0"/>
            </a:endParaRPr>
          </a:p>
        </p:txBody>
      </p:sp>
      <p:sp>
        <p:nvSpPr>
          <p:cNvPr id="9" name="TextBox 8"/>
          <p:cNvSpPr txBox="1"/>
          <p:nvPr/>
        </p:nvSpPr>
        <p:spPr>
          <a:xfrm>
            <a:off x="-14808" y="9565939"/>
            <a:ext cx="1525860" cy="215444"/>
          </a:xfrm>
          <a:prstGeom prst="rect">
            <a:avLst/>
          </a:prstGeom>
          <a:noFill/>
        </p:spPr>
        <p:txBody>
          <a:bodyPr wrap="square" rtlCol="0">
            <a:spAutoFit/>
          </a:bodyPr>
          <a:lstStyle/>
          <a:p>
            <a:pPr algn="ctr"/>
            <a:r>
              <a:rPr lang="en-NZ" sz="800" dirty="0">
                <a:latin typeface="Calibri" panose="020F0502020204030204" pitchFamily="34" charset="0"/>
              </a:rPr>
              <a:t>Page 7</a:t>
            </a:r>
          </a:p>
        </p:txBody>
      </p:sp>
      <p:sp>
        <p:nvSpPr>
          <p:cNvPr id="3" name="TextBox 2">
            <a:extLst>
              <a:ext uri="{FF2B5EF4-FFF2-40B4-BE49-F238E27FC236}">
                <a16:creationId xmlns:a16="http://schemas.microsoft.com/office/drawing/2014/main" id="{AEBDC95B-9539-4BCB-B7D9-3B832E785543}"/>
              </a:ext>
            </a:extLst>
          </p:cNvPr>
          <p:cNvSpPr txBox="1"/>
          <p:nvPr/>
        </p:nvSpPr>
        <p:spPr>
          <a:xfrm>
            <a:off x="255656" y="1906543"/>
            <a:ext cx="2736304" cy="276999"/>
          </a:xfrm>
          <a:prstGeom prst="rect">
            <a:avLst/>
          </a:prstGeom>
          <a:noFill/>
        </p:spPr>
        <p:txBody>
          <a:bodyPr wrap="square" rtlCol="0">
            <a:spAutoFit/>
          </a:bodyPr>
          <a:lstStyle/>
          <a:p>
            <a:r>
              <a:rPr lang="en-US" sz="1200" i="1" dirty="0">
                <a:latin typeface="Calibri" panose="020F0502020204030204" pitchFamily="34" charset="0"/>
              </a:rPr>
              <a:t>Please complete </a:t>
            </a:r>
            <a:r>
              <a:rPr lang="en-US" sz="1200" i="1" u="sng" dirty="0">
                <a:latin typeface="Calibri" panose="020F0502020204030204" pitchFamily="34" charset="0"/>
              </a:rPr>
              <a:t>one</a:t>
            </a:r>
            <a:r>
              <a:rPr lang="en-US" sz="1200" i="1" dirty="0">
                <a:latin typeface="Calibri" panose="020F0502020204030204" pitchFamily="34" charset="0"/>
              </a:rPr>
              <a:t> form per person</a:t>
            </a:r>
            <a:endParaRPr lang="en-NZ" i="1" dirty="0"/>
          </a:p>
        </p:txBody>
      </p:sp>
      <p:pic>
        <p:nvPicPr>
          <p:cNvPr id="4" name="Picture 3">
            <a:extLst>
              <a:ext uri="{FF2B5EF4-FFF2-40B4-BE49-F238E27FC236}">
                <a16:creationId xmlns:a16="http://schemas.microsoft.com/office/drawing/2014/main" id="{E379A8A7-46E1-D4AA-171D-8D967E50EDBA}"/>
              </a:ext>
            </a:extLst>
          </p:cNvPr>
          <p:cNvPicPr>
            <a:picLocks noChangeAspect="1"/>
          </p:cNvPicPr>
          <p:nvPr/>
        </p:nvPicPr>
        <p:blipFill rotWithShape="1">
          <a:blip r:embed="rId4">
            <a:extLst>
              <a:ext uri="{28A0092B-C50C-407E-A947-70E740481C1C}">
                <a14:useLocalDpi xmlns:a14="http://schemas.microsoft.com/office/drawing/2010/main" val="0"/>
              </a:ext>
            </a:extLst>
          </a:blip>
          <a:srcRect l="27685" t="2016" r="12007" b="-12203"/>
          <a:stretch/>
        </p:blipFill>
        <p:spPr>
          <a:xfrm>
            <a:off x="498957" y="1241897"/>
            <a:ext cx="527945" cy="657180"/>
          </a:xfrm>
          <a:prstGeom prst="rect">
            <a:avLst/>
          </a:prstGeom>
        </p:spPr>
      </p:pic>
      <p:pic>
        <p:nvPicPr>
          <p:cNvPr id="6" name="Picture 5">
            <a:extLst>
              <a:ext uri="{FF2B5EF4-FFF2-40B4-BE49-F238E27FC236}">
                <a16:creationId xmlns:a16="http://schemas.microsoft.com/office/drawing/2014/main" id="{9F8F2F43-D791-2282-4D98-9F8D2566A154}"/>
              </a:ext>
            </a:extLst>
          </p:cNvPr>
          <p:cNvPicPr>
            <a:picLocks noChangeAspect="1"/>
          </p:cNvPicPr>
          <p:nvPr/>
        </p:nvPicPr>
        <p:blipFill rotWithShape="1">
          <a:blip r:embed="rId5"/>
          <a:srcRect t="2653" b="-1"/>
          <a:stretch/>
        </p:blipFill>
        <p:spPr>
          <a:xfrm>
            <a:off x="6028953" y="8986058"/>
            <a:ext cx="694463" cy="670673"/>
          </a:xfrm>
          <a:prstGeom prst="rect">
            <a:avLst/>
          </a:prstGeom>
        </p:spPr>
      </p:pic>
    </p:spTree>
    <p:extLst>
      <p:ext uri="{BB962C8B-B14F-4D97-AF65-F5344CB8AC3E}">
        <p14:creationId xmlns:p14="http://schemas.microsoft.com/office/powerpoint/2010/main" val="6436191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ca6e31c-cc81-4246-8f4d-d0c676da8a42" xsi:nil="true"/>
    <lcf76f155ced4ddcb4097134ff3c332f xmlns="73d7c23a-0712-4905-ae08-82cbeb16373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2278E7D2714054BAD52B5504D67AD35" ma:contentTypeVersion="12" ma:contentTypeDescription="Create a new document." ma:contentTypeScope="" ma:versionID="029ba3c220cfbd0c0bd410c4aa4ac1ff">
  <xsd:schema xmlns:xsd="http://www.w3.org/2001/XMLSchema" xmlns:xs="http://www.w3.org/2001/XMLSchema" xmlns:p="http://schemas.microsoft.com/office/2006/metadata/properties" xmlns:ns2="73d7c23a-0712-4905-ae08-82cbeb163734" xmlns:ns3="bca6e31c-cc81-4246-8f4d-d0c676da8a42" targetNamespace="http://schemas.microsoft.com/office/2006/metadata/properties" ma:root="true" ma:fieldsID="4364de868ccdfe28755325d711749739" ns2:_="" ns3:_="">
    <xsd:import namespace="73d7c23a-0712-4905-ae08-82cbeb163734"/>
    <xsd:import namespace="bca6e31c-cc81-4246-8f4d-d0c676da8a4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d7c23a-0712-4905-ae08-82cbeb1637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f1b8b2d-9c37-4ef1-802a-897348afa1f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a6e31c-cc81-4246-8f4d-d0c676da8a4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b681305-78ca-48d2-b172-e610334aa276}" ma:internalName="TaxCatchAll" ma:showField="CatchAllData" ma:web="bca6e31c-cc81-4246-8f4d-d0c676da8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3C13BD-F2C9-4C3F-A891-8D8E8B14A885}">
  <ds:schemaRefs>
    <ds:schemaRef ds:uri="http://schemas.microsoft.com/sharepoint/v3/contenttype/forms"/>
  </ds:schemaRefs>
</ds:datastoreItem>
</file>

<file path=customXml/itemProps2.xml><?xml version="1.0" encoding="utf-8"?>
<ds:datastoreItem xmlns:ds="http://schemas.openxmlformats.org/officeDocument/2006/customXml" ds:itemID="{5B326A1E-A97F-47F9-8D14-4D546FCDA07D}">
  <ds:schemaRefs>
    <ds:schemaRef ds:uri="http://schemas.microsoft.com/office/2006/documentManagement/types"/>
    <ds:schemaRef ds:uri="73d7c23a-0712-4905-ae08-82cbeb163734"/>
    <ds:schemaRef ds:uri="http://schemas.microsoft.com/office/2006/metadata/properties"/>
    <ds:schemaRef ds:uri="http://schemas.openxmlformats.org/package/2006/metadata/core-properties"/>
    <ds:schemaRef ds:uri="bca6e31c-cc81-4246-8f4d-d0c676da8a42"/>
    <ds:schemaRef ds:uri="http://www.w3.org/XML/1998/namespace"/>
    <ds:schemaRef ds:uri="http://purl.org/dc/terms/"/>
    <ds:schemaRef ds:uri="http://schemas.microsoft.com/office/infopath/2007/PartnerControls"/>
    <ds:schemaRef ds:uri="http://purl.org/dc/dcmitype/"/>
    <ds:schemaRef ds:uri="http://purl.org/dc/elements/1.1/"/>
  </ds:schemaRefs>
</ds:datastoreItem>
</file>

<file path=customXml/itemProps3.xml><?xml version="1.0" encoding="utf-8"?>
<ds:datastoreItem xmlns:ds="http://schemas.openxmlformats.org/officeDocument/2006/customXml" ds:itemID="{58281C2A-2FBC-4F27-81AE-A711C76C39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d7c23a-0712-4905-ae08-82cbeb163734"/>
    <ds:schemaRef ds:uri="bca6e31c-cc81-4246-8f4d-d0c676da8a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2427</TotalTime>
  <Words>1828</Words>
  <Application>Microsoft Office PowerPoint</Application>
  <PresentationFormat>A4 Paper (210x297 mm)</PresentationFormat>
  <Paragraphs>566</Paragraphs>
  <Slides>11</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Baguet Script</vt:lpstr>
      <vt:lpstr>Calibri</vt:lpstr>
      <vt:lpstr>Candara</vt:lpstr>
      <vt:lpstr>Segoe UI Semibold</vt:lpstr>
      <vt:lpstr>Symbol</vt:lpstr>
      <vt:lpstr>Wingdings</vt:lpstr>
      <vt:lpstr>Waveform</vt:lpstr>
      <vt:lpstr>Office Theme</vt:lpstr>
      <vt:lpstr>         Specialist Palliative Care  Education  and Training Programme  2026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training book education July to December 2016</dc:title>
  <dc:creator>Barb Thomas</dc:creator>
  <cp:lastModifiedBy>Pauline Pickering</cp:lastModifiedBy>
  <cp:revision>7</cp:revision>
  <cp:lastPrinted>2025-11-27T00:12:57Z</cp:lastPrinted>
  <dcterms:created xsi:type="dcterms:W3CDTF">2013-07-12T02:10:38Z</dcterms:created>
  <dcterms:modified xsi:type="dcterms:W3CDTF">2026-01-08T03:24:28Z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0x01010022278E7D2714054BAD52B5504D67AD35</vt:lpwstr>
  </property>
  <property fmtid="{D5CDD505-2E9C-101B-9397-08002B2CF9AE}" pid="3" name="MediaServiceImageTags">
    <vt:lpwstr/>
  </property>
</Properties>
</file>